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2" r:id="rId6"/>
  </p:sldMasterIdLst>
  <p:notesMasterIdLst>
    <p:notesMasterId r:id="rId109"/>
  </p:notesMasterIdLst>
  <p:handoutMasterIdLst>
    <p:handoutMasterId r:id="rId110"/>
  </p:handoutMasterIdLst>
  <p:sldIdLst>
    <p:sldId id="407" r:id="rId7"/>
    <p:sldId id="365" r:id="rId8"/>
    <p:sldId id="366" r:id="rId9"/>
    <p:sldId id="367" r:id="rId10"/>
    <p:sldId id="368" r:id="rId11"/>
    <p:sldId id="369" r:id="rId12"/>
    <p:sldId id="370" r:id="rId13"/>
    <p:sldId id="371" r:id="rId14"/>
    <p:sldId id="372" r:id="rId15"/>
    <p:sldId id="375" r:id="rId16"/>
    <p:sldId id="390" r:id="rId17"/>
    <p:sldId id="391" r:id="rId18"/>
    <p:sldId id="408" r:id="rId19"/>
    <p:sldId id="392" r:id="rId20"/>
    <p:sldId id="393" r:id="rId21"/>
    <p:sldId id="394" r:id="rId22"/>
    <p:sldId id="395" r:id="rId23"/>
    <p:sldId id="396" r:id="rId24"/>
    <p:sldId id="397" r:id="rId25"/>
    <p:sldId id="399" r:id="rId26"/>
    <p:sldId id="378" r:id="rId27"/>
    <p:sldId id="398" r:id="rId28"/>
    <p:sldId id="400" r:id="rId29"/>
    <p:sldId id="402" r:id="rId30"/>
    <p:sldId id="403" r:id="rId31"/>
    <p:sldId id="401" r:id="rId32"/>
    <p:sldId id="404" r:id="rId33"/>
    <p:sldId id="385" r:id="rId34"/>
    <p:sldId id="405" r:id="rId35"/>
    <p:sldId id="406" r:id="rId36"/>
    <p:sldId id="388" r:id="rId37"/>
    <p:sldId id="409" r:id="rId38"/>
    <p:sldId id="421" r:id="rId39"/>
    <p:sldId id="422" r:id="rId40"/>
    <p:sldId id="423" r:id="rId41"/>
    <p:sldId id="424" r:id="rId42"/>
    <p:sldId id="425" r:id="rId43"/>
    <p:sldId id="410" r:id="rId44"/>
    <p:sldId id="411" r:id="rId45"/>
    <p:sldId id="412" r:id="rId46"/>
    <p:sldId id="413" r:id="rId47"/>
    <p:sldId id="414" r:id="rId48"/>
    <p:sldId id="415" r:id="rId49"/>
    <p:sldId id="416" r:id="rId50"/>
    <p:sldId id="417" r:id="rId51"/>
    <p:sldId id="419" r:id="rId52"/>
    <p:sldId id="426" r:id="rId53"/>
    <p:sldId id="418" r:id="rId54"/>
    <p:sldId id="427" r:id="rId55"/>
    <p:sldId id="428" r:id="rId56"/>
    <p:sldId id="429" r:id="rId57"/>
    <p:sldId id="430" r:id="rId58"/>
    <p:sldId id="431" r:id="rId59"/>
    <p:sldId id="432" r:id="rId60"/>
    <p:sldId id="420" r:id="rId61"/>
    <p:sldId id="433" r:id="rId62"/>
    <p:sldId id="434" r:id="rId63"/>
    <p:sldId id="435" r:id="rId64"/>
    <p:sldId id="436" r:id="rId65"/>
    <p:sldId id="437" r:id="rId66"/>
    <p:sldId id="438" r:id="rId67"/>
    <p:sldId id="358" r:id="rId68"/>
    <p:sldId id="439" r:id="rId69"/>
    <p:sldId id="440" r:id="rId70"/>
    <p:sldId id="441" r:id="rId71"/>
    <p:sldId id="373" r:id="rId72"/>
    <p:sldId id="374" r:id="rId73"/>
    <p:sldId id="442" r:id="rId74"/>
    <p:sldId id="376" r:id="rId75"/>
    <p:sldId id="377" r:id="rId76"/>
    <p:sldId id="450" r:id="rId77"/>
    <p:sldId id="451" r:id="rId78"/>
    <p:sldId id="452" r:id="rId79"/>
    <p:sldId id="453" r:id="rId80"/>
    <p:sldId id="454" r:id="rId81"/>
    <p:sldId id="455" r:id="rId82"/>
    <p:sldId id="456" r:id="rId83"/>
    <p:sldId id="457" r:id="rId84"/>
    <p:sldId id="458" r:id="rId85"/>
    <p:sldId id="459" r:id="rId86"/>
    <p:sldId id="460" r:id="rId87"/>
    <p:sldId id="461" r:id="rId88"/>
    <p:sldId id="462" r:id="rId89"/>
    <p:sldId id="463" r:id="rId90"/>
    <p:sldId id="464" r:id="rId91"/>
    <p:sldId id="443" r:id="rId92"/>
    <p:sldId id="465" r:id="rId93"/>
    <p:sldId id="466" r:id="rId94"/>
    <p:sldId id="467" r:id="rId95"/>
    <p:sldId id="468" r:id="rId96"/>
    <p:sldId id="469" r:id="rId97"/>
    <p:sldId id="470" r:id="rId98"/>
    <p:sldId id="471" r:id="rId99"/>
    <p:sldId id="472" r:id="rId100"/>
    <p:sldId id="473" r:id="rId101"/>
    <p:sldId id="474" r:id="rId102"/>
    <p:sldId id="475" r:id="rId103"/>
    <p:sldId id="476" r:id="rId104"/>
    <p:sldId id="477" r:id="rId105"/>
    <p:sldId id="478" r:id="rId106"/>
    <p:sldId id="479" r:id="rId107"/>
    <p:sldId id="480" r:id="rId10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81" userDrawn="1">
          <p15:clr>
            <a:srgbClr val="A4A3A4"/>
          </p15:clr>
        </p15:guide>
        <p15:guide id="2" pos="295" userDrawn="1">
          <p15:clr>
            <a:srgbClr val="A4A3A4"/>
          </p15:clr>
        </p15:guide>
        <p15:guide id="3" orient="horz" pos="82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5076" autoAdjust="0"/>
  </p:normalViewPr>
  <p:slideViewPr>
    <p:cSldViewPr snapToGrid="0" snapToObjects="1">
      <p:cViewPr varScale="1">
        <p:scale>
          <a:sx n="57" d="100"/>
          <a:sy n="57" d="100"/>
        </p:scale>
        <p:origin x="1504" y="52"/>
      </p:cViewPr>
      <p:guideLst>
        <p:guide orient="horz" pos="981"/>
        <p:guide pos="295"/>
        <p:guide orient="horz" pos="82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image" Target="../media/image70.wmf"/><Relationship Id="rId4" Type="http://schemas.openxmlformats.org/officeDocument/2006/relationships/image" Target="../media/image7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5" Type="http://schemas.openxmlformats.org/officeDocument/2006/relationships/image" Target="../media/image89.wmf"/><Relationship Id="rId4"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09.wmf"/><Relationship Id="rId1" Type="http://schemas.openxmlformats.org/officeDocument/2006/relationships/image" Target="../media/image108.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image" Target="../media/image111.wmf"/><Relationship Id="rId1" Type="http://schemas.openxmlformats.org/officeDocument/2006/relationships/image" Target="../media/image110.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6" Type="http://schemas.openxmlformats.org/officeDocument/2006/relationships/image" Target="../media/image120.wmf"/><Relationship Id="rId5" Type="http://schemas.openxmlformats.org/officeDocument/2006/relationships/image" Target="../media/image119.wmf"/><Relationship Id="rId4" Type="http://schemas.openxmlformats.org/officeDocument/2006/relationships/image" Target="../media/image118.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2.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image" Target="../media/image1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wmf"/><Relationship Id="rId1" Type="http://schemas.openxmlformats.org/officeDocument/2006/relationships/image" Target="../media/image136.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145.wmf"/><Relationship Id="rId1" Type="http://schemas.openxmlformats.org/officeDocument/2006/relationships/image" Target="../media/image141.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image" Target="../media/image14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4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3/27/2025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Wedge dash structures of glyceraldehyde have wedges representing bonds that extend forward and dashes representing bonds that project back. The wedge dash structure of the enantiomer L glyceraldehyde has wedges extending from the central C to an O H group on the left and an H on the right, and dashes extending to a carbonyl C above and a C H 2 O H group below. The mirror image of this compound is D glyceraldehyde, with the O H group now on the right and the H on the left. The Fischer projections of these enantiomers have the C representing the chiral carbon removed. </a:t>
            </a:r>
          </a:p>
          <a:p>
            <a:r>
              <a:rPr lang="en-IN" dirty="0"/>
              <a:t>• The chiral carbon is now represented by the intersection of the 2 lines representing the 4 bonds to the other molecules. An arrow points to the central carbon of each Fischer projection and is </a:t>
            </a:r>
            <a:r>
              <a:rPr lang="en-IN" dirty="0" err="1"/>
              <a:t>labeled</a:t>
            </a:r>
            <a:r>
              <a:rPr lang="en-IN" dirty="0"/>
              <a:t> chiral carbon. The dashed lines of the wedge dash structure, project in a backward direction and correspond to the vertical lines of the Fischer. The wedged lines of the wedge dash structure extend in a forward direction, and correspond to the horizontal lines of the Fischer.</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13407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L </a:t>
            </a:r>
            <a:r>
              <a:rPr lang="en-IN" dirty="0" err="1"/>
              <a:t>erythrose</a:t>
            </a:r>
            <a:r>
              <a:rPr lang="en-IN" dirty="0"/>
              <a:t> is an L isomer. The structural formula has a vertical chain of 4 carbons. The top is a carbonyl carbon and the bottom carbon is bonded to an O H group. The second carbon from the bottom is the chiral carbon, bonded to an O H group on the left and a hydrogen on the right. </a:t>
            </a:r>
          </a:p>
          <a:p>
            <a:r>
              <a:rPr lang="en-IN" dirty="0"/>
              <a:t>• D </a:t>
            </a:r>
            <a:r>
              <a:rPr lang="en-IN" dirty="0" err="1"/>
              <a:t>erythrose</a:t>
            </a:r>
            <a:r>
              <a:rPr lang="en-IN" dirty="0"/>
              <a:t> is the D isomer. The structural formula is similar to the L stereoisomer, with the chiral carbon now bonded to an O H group on the right and a hydrogen on the left.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81867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blue pentagon at the top, a purple cube, a green triangular prism, and an orange sphere, which surround the carbon in a tetrahedral arrangement. Below the model is a yellow circle containing three shapes, which represent chiral receptor sites on an enzyme surface, embedded within the circle. In diagram a, the arrangement of the sphere, triangular prism, and cube on the molecule match the arrangement of the chiral receptor sites on the enzyme surface. In diagram b, the central triangular prism on the molecule matches the receptor site, but the cube and sphere are on opposite sides and therefore the shapes do not match the receptor sites.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9537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benzene ring bonded to 2 O H groups on the right, a hydrogen in front, and an N H 2 group behind. D </a:t>
            </a:r>
            <a:r>
              <a:rPr lang="en-IN" dirty="0" err="1"/>
              <a:t>dopa</a:t>
            </a:r>
            <a:r>
              <a:rPr lang="en-IN" dirty="0"/>
              <a:t> is the mirror image, with the benzene ring on the left and the C O </a:t>
            </a:r>
            <a:r>
              <a:rPr lang="en-IN" dirty="0" err="1"/>
              <a:t>O</a:t>
            </a:r>
            <a:r>
              <a:rPr lang="en-IN" dirty="0"/>
              <a:t> H group on the right.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7074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Carbons are </a:t>
            </a:r>
            <a:r>
              <a:rPr lang="en-IN" dirty="0" err="1"/>
              <a:t>labeled</a:t>
            </a:r>
            <a:r>
              <a:rPr lang="en-IN" dirty="0"/>
              <a:t> 1 through 6 from top to bottom. The first structure is D-glucose. C 1 is single bonded to H up and left and double bonded to O up and right. C 2, C 4, and C 5 are single bonded to O H right and single bonded to H left. C 3 is single bonded to H right and single bonded to O H left. C 6 is C H 2 O H. The second structure is D-galactose. C 1 and C 6 are the same as the previous structure. C 2 and C 5 have O H to the right and H to the left, and C 3 and C 4 have H to the right and O H to the left. The third structure is D-fructose. C 1 and C 6 are each C H 2 O H. C 2 is double bonded to O to the right. C 3 has H right and O H left. C 4 and C 5 have O H right and H left.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69504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chiral carbon farthest from the aldehyde is highlighted.</a:t>
            </a:r>
          </a:p>
          <a:p>
            <a:r>
              <a:rPr lang="en-IN" dirty="0"/>
              <a:t>● L Ribose shows five carbon atoms connected with single bonds. The carbons are numbered 1 to 5 beginning with the aldehyde carbon. The top carbon is an aldehyde group. The second, third, and fourth carbons bond to an O H on the left and an H on the right with single bonds. The bottom carbon is a C H 2 O H group. D Ribose shows the same structure with the second, third, and fourth carbon hydroxyl and hydrogen substituents switched to the opposite side of the chain. Carbon 4 is the chiral atom farthest from the carbonyl group.</a:t>
            </a:r>
          </a:p>
          <a:p>
            <a:r>
              <a:rPr lang="en-IN" dirty="0"/>
              <a:t>● L Glucose shows six carbon atoms connected with single bonds. The carbons are numbered 1 to 6 beginning with the aldehyde carbon. The top carbon is an aldehyde group. The second, fourth, and fifth carbons bond to an O H on the left and an H on the right with single bonds. The third carbon bonds to an H on the left and an O H on the right with single bonds. The bottom carbon is a C H 2 O H group. D Glucose shows the same structure with the second, third, fourth, and fifth carbon hydroxyl and hydrogen substituents switched to the opposite side of the chain. Carbon 5 is the chiral atom farthest from the carbonyl group.</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3020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upper horizontal line connects to an O H group at the left and hydrogen atom at the right. The lower horizontal line connects to an O H group at the left and hydrogen atom at the right.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93676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 2 has O H right and H left, and C 3 has H right and O H left. These make up two chiral </a:t>
            </a:r>
            <a:r>
              <a:rPr lang="en-IN" dirty="0" err="1"/>
              <a:t>centers</a:t>
            </a:r>
            <a:r>
              <a:rPr lang="en-IN" dirty="0"/>
              <a:t>. O H is on the left in the second chiral </a:t>
            </a:r>
            <a:r>
              <a:rPr lang="en-IN" dirty="0" err="1"/>
              <a:t>center</a:t>
            </a:r>
            <a:r>
              <a:rPr lang="en-IN" dirty="0"/>
              <a:t>; it is an L isomer. C 4 is C H 2 O H.</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39398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group includes plots for </a:t>
            </a:r>
            <a:r>
              <a:rPr lang="en-IN" dirty="0" err="1"/>
              <a:t>hyperglycemia</a:t>
            </a:r>
            <a:r>
              <a:rPr lang="en-IN" dirty="0"/>
              <a:t>, normal, and </a:t>
            </a:r>
            <a:r>
              <a:rPr lang="en-IN" dirty="0" err="1"/>
              <a:t>hypoglycemia</a:t>
            </a:r>
            <a:r>
              <a:rPr lang="en-IN" dirty="0"/>
              <a:t>, as follows.</a:t>
            </a:r>
          </a:p>
          <a:p>
            <a:r>
              <a:rPr lang="en-IN" dirty="0"/>
              <a:t>● The plot for </a:t>
            </a:r>
            <a:r>
              <a:rPr lang="en-IN" dirty="0" err="1"/>
              <a:t>hyperglycemia</a:t>
            </a:r>
            <a:r>
              <a:rPr lang="en-IN" dirty="0"/>
              <a:t> rises from (0, 120) through (1, 310) to (1.2, 320), then falls with decreasing steepness through (3, 250) and (5, 200).</a:t>
            </a:r>
          </a:p>
          <a:p>
            <a:r>
              <a:rPr lang="en-IN" dirty="0"/>
              <a:t>● The plot for normal rises from (0, 95) to (0.9, 160), then falls with decreasing steepness through (3, 110) and (5, 105).</a:t>
            </a:r>
          </a:p>
          <a:p>
            <a:r>
              <a:rPr lang="en-IN" dirty="0"/>
              <a:t>● The plot for </a:t>
            </a:r>
            <a:r>
              <a:rPr lang="en-IN" dirty="0" err="1"/>
              <a:t>hypoglycemia</a:t>
            </a:r>
            <a:r>
              <a:rPr lang="en-IN" dirty="0"/>
              <a:t> rises from (0, 60) to (0.9, 105), then falls through (1.5, 50), (3, 10), and (5, 8).</a:t>
            </a:r>
          </a:p>
          <a:p>
            <a:r>
              <a:rPr lang="en-IN" dirty="0"/>
              <a:t>All values estimated.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56701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Carbon 2 shows O H extended upward and H extended downward. Carbon 3 shows O H extended upward and H extended downward. Carbon 4 shows H extended upward and O H extended downward. Carbon 5 shows C H 2 O H extended upward and H extended downward. An O atom forms the sixth point of the ring. </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01353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Honey contains the monosaccharides fructose and glucose. A monosaccharide is a ring of 5 carbons and 1 oxygen, with an O H group bonded to carbon 1, adjacent to the oxygen. Monosaccharides cannot undergo hydrolysis. </a:t>
            </a:r>
          </a:p>
          <a:p>
            <a:r>
              <a:rPr lang="en-IN" dirty="0"/>
              <a:t>• Milk contains lactose, which is a disaccharide. Disaccharides are made up of 2 monosaccharides. The monosaccharides are connected by an oxygen bonded to carbon 1 of one and carbon 4 of the other. During hydrolysis, a disaccharide + H 2 O, with the addition of H plus or enzyme, yields 2 monosaccharide molecules. </a:t>
            </a:r>
          </a:p>
          <a:p>
            <a:r>
              <a:rPr lang="en-IN" dirty="0"/>
              <a:t>• Cotton consists of the polysaccharide cellulose. A polysaccharide is a chain of multiple monosaccharides connected by oxygen atoms. During hydrolysis, a polysaccharide + many H 2 O molecules, with the addition of H plus or enzyme, yields many monosaccharide molecules.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1022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Carbons 2, 4, and 5 are bonded to an H atom on the left and O H group on the right. Carbon 3 is bonded to an O H group on the left and H atom on the right. The structure is rotated 90 degrees clockwise. The resulting format has carbon atoms numbered 1 to 6 from right to left, with the aldehyde group at the right, C H 2 O H at the left. The O H group of carbon 3 is above, and the O H groups of carbons 2, 4 and 5 are below. The oxygen atom of the aldehyde group and the oxygen atom of the O H group on carbon 5 are highlighted.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178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The construction of a Haworth structure is explained as follows.</a:t>
            </a:r>
          </a:p>
          <a:p>
            <a:r>
              <a:rPr lang="en-IN" dirty="0"/>
              <a:t>1. The Fischer projection is rearranged into a cyclic formation. Carbon 1 appears on the right with the aldehyde oxygen extended upward to the right. The carbon 1 H atom extends downward to the right. Carbon 2 extends downward to the left and carbon 3 is directly to its left. Carbon 4 extends upward to the left followed by carbon 5 extended upward to the right from carbon 4. The hydrogen and hydroxyl groups on carbons 2 to 5 remain in the same positions as in the horizontal linear structure. Carbon 5 shows the carbon 6 group, C H 2 O H, horizontally to the right of carbon 5.</a:t>
            </a:r>
          </a:p>
          <a:p>
            <a:r>
              <a:rPr lang="en-IN" dirty="0"/>
              <a:t>2. The bond between carbons 2 and 3 appears to be facing forward from the rest of the ring. </a:t>
            </a:r>
            <a:r>
              <a:rPr lang="en-IN" dirty="0" err="1"/>
              <a:t>Counterclockwise</a:t>
            </a:r>
            <a:r>
              <a:rPr lang="en-IN" dirty="0"/>
              <a:t> rotation around carbon 5 places the O H group horizontally to the right of carbon 5. The carbon 6 group now points upward and the hydrogen on carbon 5 points downward.</a:t>
            </a:r>
          </a:p>
          <a:p>
            <a:r>
              <a:rPr lang="en-IN" dirty="0"/>
              <a:t>3. The carbon 5 oxygen atom now bonds to the aldehyde carbon group to close the ring. The double bond of the aldehyde opens up and the aldehyde oxygen atom becomes a hydroxyl group. If the oxygen atom of the aldehyde group is facing upward, the new hydroxyl group extends upward from the carbon, to form the beta isomer. If the aldehyde group rotates and the oxygen atom faces downward before the bond forms, the new hydroxyl group extends downward from the carbon, to form the alpha isomer.</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13641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Three structures in equilibrium with one another show the alpha and beta D glucose Haworth structures with the cyclic open chain structure in between. Alpha D glucose, with 36% present at any time, has the hydroxyl group of carbon 1 below the ring. This compound converts to open chain D glucose, with an aldehyde group, present in trace amounts. This open chain converts between alpha and beta D glucose. Beta D glucose, with 64% present at any time, has the hydroxyl group of carbon 1 above the ring.</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23254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 3 has H right and O H left. C 4 and C 5 have O H right and H left. C 6 is C H 2 O H. The O H on carbon 5 reacts with C 2 to form a ring. The ring alpha-D-fructose can yield beta-D-fructose, and the reaction is reversible. Each ring has 4 carbon corners and 1 O corner. C 1 is single bonded to the corner C 2. The positions of C H 2 O H, O H, and H are mirror images between the rings.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01890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Carbon 1 appears on the right with the aldehyde oxygen extended upward to the right. The carbon 1 H atom extends downward to the right. Carbon 2 extends downward to the left and carbon 3 is directly to its left. Carbon 4 extends upward to the left followed by carbon 5 extended upward to the right from carbon 4. The hydrogen and hydroxyl groups on carbons 2 to 4 remain in the same positions as in the horizontal linear structure. The C H 2 O H group connected to carbon 5 extends upward and the hydrogen atom on carbon 5 extends downward.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23521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reaction is described as follows.</a:t>
            </a:r>
          </a:p>
          <a:p>
            <a:r>
              <a:rPr lang="en-IN" dirty="0"/>
              <a:t>● D Glucose shows six carbon atoms connected with single bonds. The carbons are numbered 1 to 6 beginning with the aldehyde carbon. The top carbon is an aldehyde group. The second, fourth, and fifth carbons bond to an H on the left and an O H on the right with single bonds. The third carbon bonds to an O H on the left and an H on the right with single bonds. The bottom carbon is a C H 2 O H group</a:t>
            </a:r>
          </a:p>
          <a:p>
            <a:r>
              <a:rPr lang="en-IN" dirty="0"/>
              <a:t>● D Galactose contains the same structure of D glucose, except the aldehyde group has been oxidized to a carboxylic acid, a carbonyl group single bonded to a hydroxyl group, or C O </a:t>
            </a:r>
            <a:r>
              <a:rPr lang="en-IN" dirty="0" err="1"/>
              <a:t>O</a:t>
            </a:r>
            <a:r>
              <a:rPr lang="en-IN" dirty="0"/>
              <a:t> H.</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39190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The two compounds are shown as follows.</a:t>
            </a:r>
          </a:p>
          <a:p>
            <a:r>
              <a:rPr lang="en-IN" dirty="0"/>
              <a:t>● D fructose. The 6 carbon ketohexose shows a C H 2 O H group on each end, carbons 1 and 6. Carbon 2 contains the ketone. The third carbon bonds to an O H on the left and an H on the right. The fourth and fifth carbons bond to an H on the left and an O H on the right. The carbons are numbered 1 to 6 beginning at the end of the chain closest to the ketone group.</a:t>
            </a:r>
          </a:p>
          <a:p>
            <a:r>
              <a:rPr lang="en-IN" dirty="0"/>
              <a:t>● D glucose. The 6 carbon </a:t>
            </a:r>
            <a:r>
              <a:rPr lang="en-IN" dirty="0" err="1"/>
              <a:t>aldohexose</a:t>
            </a:r>
            <a:r>
              <a:rPr lang="en-IN" dirty="0"/>
              <a:t> shows the ketone group rearranged to form an aldehyde group at carbon 1. The structure has a C H 2 O H group at carbon 6. The second, fourth, and fifth carbons bond to an H on the left and an O H on the right. The third carbon bonds to an O H on the left and an H on the right.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16777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D glucose. The 6 carbon </a:t>
            </a:r>
            <a:r>
              <a:rPr lang="en-IN" dirty="0" err="1"/>
              <a:t>aldohexose</a:t>
            </a:r>
            <a:r>
              <a:rPr lang="en-IN" dirty="0"/>
              <a:t> show an aldehyde group at carbon 1 and a C H 2 O H group at carbon 6. The second, fourth, and fifth carbons bond to an H on the left and an O H on the right. The third carbon bonds to an O H on the left and an H on the right.</a:t>
            </a:r>
          </a:p>
          <a:p>
            <a:r>
              <a:rPr lang="en-IN" dirty="0"/>
              <a:t>● D </a:t>
            </a:r>
            <a:r>
              <a:rPr lang="en-IN" dirty="0" err="1"/>
              <a:t>glucitol</a:t>
            </a:r>
            <a:r>
              <a:rPr lang="en-IN" dirty="0"/>
              <a:t>. The structure is identical to D glucose except the aldehyde group has been converted into C H 2 O H.</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185669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D-mannose, C 1 is double bonded to O above and single bonded to H to the right. C 2 and C 3 have H right and O H left. C 4 and C 5 have O H right and H left. C 6 is C H 2 O H. In D-mannitol, C 1 and C 6 are each C H 2 O H. C 2 and C 3 have H right and O H left. C 4 and C 5 have O H right and H left.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59616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reaction is described as follows.</a:t>
            </a:r>
          </a:p>
          <a:p>
            <a:r>
              <a:rPr lang="en-IN" dirty="0"/>
              <a:t>● D glucose shows six carbon atoms connected with single bonds. The carbons are numbered 1 to 6 beginning with the aldehyde carbon. Carbons 2, 4, and 5 bond to an H atom on the left and an O H on the right. Carbon 3 bonds to an O H on the left and an H atom on the right with single bonds. Carbon 6 is a C H 2 O H group.</a:t>
            </a:r>
          </a:p>
          <a:p>
            <a:r>
              <a:rPr lang="en-IN" dirty="0"/>
              <a:t>● D </a:t>
            </a:r>
            <a:r>
              <a:rPr lang="en-IN" dirty="0" err="1"/>
              <a:t>gluconic</a:t>
            </a:r>
            <a:r>
              <a:rPr lang="en-IN" dirty="0"/>
              <a:t> acid contains the same structure of D glucose, except the</a:t>
            </a:r>
          </a:p>
          <a:p>
            <a:r>
              <a:rPr lang="en-IN" dirty="0"/>
              <a:t>aldehyde group has been oxidized to a carboxylic acid, a carbonyl group single</a:t>
            </a:r>
          </a:p>
          <a:p>
            <a:r>
              <a:rPr lang="en-IN" dirty="0"/>
              <a:t>bonded to a hydroxyl group, or C O </a:t>
            </a:r>
            <a:r>
              <a:rPr lang="en-IN" dirty="0" err="1"/>
              <a:t>O</a:t>
            </a:r>
            <a:r>
              <a:rPr lang="en-IN" dirty="0"/>
              <a:t> H.</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1815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t>
            </a:r>
            <a:r>
              <a:rPr lang="en-IN" dirty="0" err="1"/>
              <a:t>Erythrose</a:t>
            </a:r>
            <a:r>
              <a:rPr lang="en-IN" dirty="0"/>
              <a:t>, an aldose, is a chain of 4 carbons, with an aldehyde at one end, a C H 2 O H at the other end, and an O H group bonded to each of the </a:t>
            </a:r>
            <a:r>
              <a:rPr lang="en-IN" dirty="0" err="1"/>
              <a:t>center</a:t>
            </a:r>
            <a:r>
              <a:rPr lang="en-IN" dirty="0"/>
              <a:t> carbons. The aldehyde is a carbon atom single bonded to a hydrogen atom and double bonded to an oxygen atom.</a:t>
            </a:r>
          </a:p>
          <a:p>
            <a:r>
              <a:rPr lang="en-IN" dirty="0"/>
              <a:t>• </a:t>
            </a:r>
            <a:r>
              <a:rPr lang="en-IN" dirty="0" err="1"/>
              <a:t>Erythrulose</a:t>
            </a:r>
            <a:r>
              <a:rPr lang="en-IN" dirty="0"/>
              <a:t>, a ketone, is a chain of 4 carbons, with C H 2 O H groups at each end, and a ketone and hydroxyl, or O H, group in the </a:t>
            </a:r>
            <a:r>
              <a:rPr lang="en-IN" dirty="0" err="1"/>
              <a:t>center</a:t>
            </a:r>
            <a:r>
              <a:rPr lang="en-IN" dirty="0"/>
              <a:t>. The ketone is a carbon atom double bonded to an oxygen atom.</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85509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process to form the disaccharide is as follows.</a:t>
            </a:r>
          </a:p>
          <a:p>
            <a:r>
              <a:rPr lang="en-IN" dirty="0"/>
              <a:t>● D galactose. The O atom is bonded to the carbon to the right, carbon 1, which shows an O H extended upward and an H atom downward. The next carbon of the structure, carbon 2, shows an H atom extended upward and an O H extended downward. To the left, carbon 3 shows an O H extended upward and an H atom downward. Carbon 4 shows an O H extended upward and an H atom downward. The final carbon in the ring, carbon 5, shows C H 2 O H extended upward and H downward.</a:t>
            </a:r>
          </a:p>
          <a:p>
            <a:r>
              <a:rPr lang="en-IN" dirty="0"/>
              <a:t>● D glucose. The O atom is bonded to the carbon to the right, carbon 1, which shows an H atom extended upward and an O H downward. This hydroxyl group is yellow. The next carbon of the structure, carbon 2, shows an H atom extended upward and an O H extended downward. To the left, carbon 3 shows an O H extended upward and an H atom downward. Carbon 4 shows an H atom extended upward and an O H downward. The final carbon in the ring, carbon 5, shows C H 2 O H extended upward and H downward.</a:t>
            </a:r>
          </a:p>
          <a:p>
            <a:r>
              <a:rPr lang="en-IN" dirty="0"/>
              <a:t>● The two rings are next to each other with carbon 1 of the galactose close to carbon 4 of the glucose. The galactose O H of carbon 1 and the glucose hydroxyl H atom on carbon 2, are outlined with a box. These are the reactants of the reaction that forms a beta, 1 to 4 </a:t>
            </a:r>
            <a:r>
              <a:rPr lang="en-IN" dirty="0" err="1"/>
              <a:t>glycosidic</a:t>
            </a:r>
            <a:r>
              <a:rPr lang="en-IN" dirty="0"/>
              <a:t> bond to produce alpha lactose + a water molecule, H 2 O. </a:t>
            </a:r>
          </a:p>
          <a:p>
            <a:r>
              <a:rPr lang="en-IN" dirty="0"/>
              <a:t>● Alpha lactose, a disaccharide, contains the two monosaccharide rings, now joined by an ether bond between carbon 1 of galactose and carbon 4 of glucose. The galactose carbon 1 bond of the O atom points in an upward direction between the two rings. The glucose carbon 4 bond of the O atom points in a downward direction between the two rings. The hydroxyl group at carbon 1 of the glucose is yellow and points in the downward position, which is alpha.</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949580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Two 6 membered Haworth structures each have an oxygen atom at the top right position of a hexagon. The O atom is bonded to the carbon to the right, carbon 1, which shows an H atom extended upward and an O H downward. The next carbon of the structure, carbon 2, shows an H atom extended upward and an O H extended downward. To the left, carbon 3 shows an O H extended upward and an H atom downward. Carbon 4 shows an H atom extended upward and an O H downward. The final carbon in the ring, carbon 5, shows C H 2 O H extended upward and H downward. The second glucose shows the O H on carbon 1 is highlighted.</a:t>
            </a:r>
          </a:p>
          <a:p>
            <a:r>
              <a:rPr lang="en-IN" dirty="0"/>
              <a:t>● The two rings are next to each other with carbon 1 of the first ring close to carbon 4 of the second ring. The first ring shows the O H of carbon 1 and the H atom of the hydroxyl group on carbon 4, both bonded downward, outlined with a box. These are the reactants of the reaction that forms an alpha, 1 to 4 </a:t>
            </a:r>
            <a:r>
              <a:rPr lang="en-IN" dirty="0" err="1"/>
              <a:t>glycosidic</a:t>
            </a:r>
            <a:r>
              <a:rPr lang="en-IN" dirty="0"/>
              <a:t> bond to produce alpha maltose + a water molecule, H 2 O.</a:t>
            </a:r>
          </a:p>
          <a:p>
            <a:r>
              <a:rPr lang="en-IN" dirty="0"/>
              <a:t>● Alpha maltose, a disaccharide, contains the two D glucose rings, now joined by an ether bond between carbon 1 of the first ring and carbon 4 of the second ring. The two bonds on the O atom point in a downward direction between the two rings. The hydroxyl group at carbon 1 of the second ring is bonded in the downward position, forming the alpha isomer.</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77491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process to form the disaccharide is as follows.</a:t>
            </a:r>
          </a:p>
          <a:p>
            <a:r>
              <a:rPr lang="en-IN" dirty="0"/>
              <a:t>● D galactose. The O atom is bonded to the carbon to the right, carbon 1, which shows an O H extended upward and an H atom downward. The next carbon of the structure, carbon 2, shows an H atom extended upward and an O H extended downward. To the left, carbon 3 shows an O H extended upward and an H atom downward. Carbon 4 shows an O H extended upward and an H atom downward. The final carbon in the ring, carbon 5, shows C H 2 O H extended upward and H downward.</a:t>
            </a:r>
          </a:p>
          <a:p>
            <a:r>
              <a:rPr lang="en-IN" dirty="0"/>
              <a:t>● D glucose. The O atom is bonded to the carbon to the right, carbon 1, which shows an H atom extended upward and an O H downward. This hydroxyl group is yellow. The next carbon of the structure, carbon 2, shows an H atom extended upward and an O H extended downward. To the left, carbon 3 shows an O H extended upward and an H atom downward. Carbon 4 shows an H atom extended upward and an O H downward. The final carbon in the ring, carbon 5, shows C H 2 O H extended upward and H downward.</a:t>
            </a:r>
          </a:p>
          <a:p>
            <a:r>
              <a:rPr lang="en-IN" dirty="0"/>
              <a:t>● The two rings are next to each other with carbon 1 of the galactose close to carbon 4 of the glucose. The galactose O H of carbon 1 and the glucose hydroxyl H atom on carbon 2, are outlined with a box. These are the reactants of the reaction that forms a beta, 1 to 4 </a:t>
            </a:r>
            <a:r>
              <a:rPr lang="en-IN" dirty="0" err="1"/>
              <a:t>glycosidic</a:t>
            </a:r>
            <a:r>
              <a:rPr lang="en-IN" dirty="0"/>
              <a:t> bond to produce alpha lactose + a water molecule, H 2 O. </a:t>
            </a:r>
          </a:p>
          <a:p>
            <a:r>
              <a:rPr lang="en-IN" dirty="0"/>
              <a:t>● Alpha lactose, a disaccharide, contains the two monosaccharide rings, now joined by an ether bond between carbon 1 of galactose and carbon 4 of glucose. The galactose carbon 1 bond of the O atom points in an upward direction between the two rings. The glucose carbon 4 bond of the O atom points in a downward direction between the two rings. The hydroxyl group at carbon 1 of the glucose is yellow and points in the downward position, which is alpha.</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76787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process to form the disaccharide is as follows.</a:t>
            </a:r>
          </a:p>
          <a:p>
            <a:r>
              <a:rPr lang="en-IN" dirty="0"/>
              <a:t>● D galactose. The O atom is bonded to the carbon to the right, carbon 1, which shows an O H extended upward and an H atom downward. The next carbon of the structure, carbon 2, shows an H atom extended upward and an O H extended downward. To the left, carbon 3 shows an O H extended upward and an H atom downward. Carbon 4 shows an O H extended upward and an H atom downward. The final carbon in the ring, carbon 5, shows C H 2 O H extended upward and H downward.</a:t>
            </a:r>
          </a:p>
          <a:p>
            <a:r>
              <a:rPr lang="en-IN" dirty="0"/>
              <a:t>● D glucose. The O atom is bonded to the carbon to the right, carbon 1, which shows an H atom extended upward and an O H downward. This hydroxyl group is yellow. The next carbon of the structure, carbon 2, shows an H atom extended upward and an O H extended downward. To the left, carbon 3 shows an O H extended upward and an H atom downward. Carbon 4 shows an H atom extended upward and an O H downward. The final carbon in the ring, carbon 5, shows C H 2 O H extended upward and H downward.</a:t>
            </a:r>
          </a:p>
          <a:p>
            <a:r>
              <a:rPr lang="en-IN" dirty="0"/>
              <a:t>● The two rings are next to each other with carbon 1 of the galactose close to carbon 4 of the glucose. The galactose O H of carbon 1 and the glucose hydroxyl H atom on carbon 2, are outlined with a box. These are the reactants of the reaction that forms a beta, 1 to 4 </a:t>
            </a:r>
            <a:r>
              <a:rPr lang="en-IN" dirty="0" err="1"/>
              <a:t>glycosidic</a:t>
            </a:r>
            <a:r>
              <a:rPr lang="en-IN" dirty="0"/>
              <a:t> bond to produce alpha lactose + a water molecule, H 2 O. </a:t>
            </a:r>
          </a:p>
          <a:p>
            <a:r>
              <a:rPr lang="en-IN" dirty="0"/>
              <a:t>● Alpha lactose, a disaccharide, contains the two monosaccharide rings, now joined by an ether bond between carbon 1 of galactose and carbon 4 of glucose. The galactose carbon 1 bond of the O atom points in an upward direction between the two rings. The glucose carbon 4 bond of the O atom points in a downward direction between the two rings. The hydroxyl group at carbon 1 of the glucose is yellow and points in the downward position, which is alpha.</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183590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glucose, a 6 membered ring, contains the O at the top right position of a hexagon. The fructose, a 5 membered ring, contains the O at the top position of a pentagon. The process to form the disaccharide is as follows. • D glucose. The O atom is bonded to the carbon to the right, carbon 1, which shows an H atom extended upward and an O H downward. The next carbon of the structure, carbon 2, shows an H atom extended upward and an O H extended downward. To the left, carbon 3 shows an O H extended upward and an H atom downward. Carbon 4 shows an H atom extended upward and an O H downward. The final carbon in the ring, carbon 5, shows C H 2 O H extended upward and H downward. • D fructose. The O atom is bonded to the carbon to the right, carbon 2, which shows an O H extended upward and a C H 2 O H downward. The next carbon of the structure, carbon 3, shows an O H extended upward and an H atom extended downward. To the left, carbon 4 shows an H atom extended upward and an O H downward. The final carbon of the ring, carbon 5, shows C H 2 O H extended upward and H downward. • The two rings are stacked with the glucose above the fructose with carbon 1 of the glucose above the carbon 2 of the fructose. The glucose O H of carbon 1 and the fructose hydroxyl H atom fructose on carbon 2, are outlined with a box. These are the reactants of the reaction that forms an alpha, beta, 1 to 2 </a:t>
            </a:r>
            <a:r>
              <a:rPr lang="en-IN" dirty="0" err="1"/>
              <a:t>glycosidic</a:t>
            </a:r>
            <a:r>
              <a:rPr lang="en-IN" dirty="0"/>
              <a:t> bond to produce sucrose + a water molecule, H 2 O. </a:t>
            </a:r>
          </a:p>
          <a:p>
            <a:r>
              <a:rPr lang="en-IN" dirty="0"/>
              <a:t>• Sucrose, a disaccharide, contains the two monosaccharide rings, now joined by an ether bond between carbon 1 of glucose, bonded downward, and carbon 2 of fructose, bonded upward. Note that this bond in the diagram is elongated to accommodate the bulk of the rings.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06201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glucose, a 6 membered ring, contains the O at the top right position of a hexagon. The fructose, a 5 membered ring, contains the O at the top position of a pentagon. The process to form the disaccharide is as follows. • D glucose. The O atom is bonded to the carbon to the right, carbon 1, which shows an H atom extended upward and an O H downward. The next carbon of the structure, carbon 2, shows an H atom extended upward and an O H extended downward. To the left, carbon 3 shows an O H extended upward and an H atom downward. Carbon 4 shows an H atom extended upward and an O H downward. The final carbon in the ring, carbon 5, shows C H 2 O H extended upward and H downward. • D fructose. The O atom is bonded to the carbon to the right, carbon 2, which shows an O H extended upward and a C H 2 O H downward. The next carbon of the structure, carbon 3, shows an O H extended upward and an H atom extended downward. To the left, carbon 4 shows an H atom extended upward and an O H downward. The final carbon of the ring, carbon 5, shows C H 2 O H extended upward and H downward. • The two rings are stacked with the glucose above the fructose with carbon 1 of the glucose above the carbon 2 of the fructose. The glucose O H of carbon 1 and the fructose hydroxyl H atom fructose on carbon 2, are outlined with a box. These are the reactants of the reaction that forms an alpha, beta, 1 to 2 </a:t>
            </a:r>
            <a:r>
              <a:rPr lang="en-IN" dirty="0" err="1"/>
              <a:t>glycosidic</a:t>
            </a:r>
            <a:r>
              <a:rPr lang="en-IN" dirty="0"/>
              <a:t> bond to produce sucrose + a water molecule, H 2 O. </a:t>
            </a:r>
          </a:p>
          <a:p>
            <a:r>
              <a:rPr lang="en-IN" dirty="0"/>
              <a:t>• Sucrose, a disaccharide, contains the two monosaccharide rings, now joined by an ether bond between carbon 1 of glucose, bonded downward, and carbon 2 of fructose, bonded upward. Note that this bond in the diagram is elongated to accommodate the bulk of the rings.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78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84070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6 membered ring, contains the O at the top right position of a hexagon. The 5 membered ring, contains the O at the top position of a pentagon. The structure of the disaccharide is as follows.</a:t>
            </a:r>
          </a:p>
          <a:p>
            <a:r>
              <a:rPr lang="en-IN" dirty="0"/>
              <a:t>● Sucralose contains two chlorine containing monosaccharides, which are stacked. The rings join at an alpha, beta, 1 to 2 </a:t>
            </a:r>
            <a:r>
              <a:rPr lang="en-IN" dirty="0" err="1"/>
              <a:t>glycosidic</a:t>
            </a:r>
            <a:r>
              <a:rPr lang="en-IN" dirty="0"/>
              <a:t>, ether, bond between carbon 1 of the upper 6 membered monosaccharide, bonded downward, and carbon 2 of the lower 5 membered monosaccharide, bonded upward. Note that this bond in the diagram is elongated to accommodate the bulk of the rings. The monosaccharides are described as follows.</a:t>
            </a:r>
          </a:p>
          <a:p>
            <a:r>
              <a:rPr lang="en-IN" dirty="0"/>
              <a:t>● 6 membered ring. The O atom is bonded to the carbon to the right, carbon 1, which shows an H atom extended upward and an ether bond downward. The next carbon of the structure, carbon 2, shows an H atom extended upward and an O H extended downward. To the left, carbon 3 shows an O H extended upward and an H atom downward. Carbon 4 shows a C l atom extended upward and an H atom downward. The final carbon in the ring, carbon 5, shows C H 2 O H extended upward and H downward.</a:t>
            </a:r>
          </a:p>
          <a:p>
            <a:r>
              <a:rPr lang="en-IN" dirty="0"/>
              <a:t>● 5 membered ring. The O atom is bonded to the carbon to the right, carbon 2, which shows an ether bond extended upward and a C H 2 C l group downward. The next carbon of the structure, carbon 2, shows an O H extended upward and an H atom extended downward. To the left, carbon 3 shows an H atom extended upward and an O H downward. Carbon 4 shows an C H 2 C l group extended upward and an H atom downward.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81</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5393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The left half of this molecule comes from aspartate. The right half comes from phenylalanine. The two halves of the molecule are connected by a bond between a carbonyl carbon atom and a nitrogen atom, which is single bonded to a hydrogen atom. The two pieces connected to this group are as follows.</a:t>
            </a:r>
          </a:p>
          <a:p>
            <a:r>
              <a:rPr lang="en-IN" dirty="0"/>
              <a:t>● The nitrogen connects to carbon 2 of a 3 carbon chain. Carbon 1 is a carbonyl group attached to an O atom, which is further bonded to a methyl group. Carbon 3 of the chain connects to a benzene ring.</a:t>
            </a:r>
          </a:p>
          <a:p>
            <a:r>
              <a:rPr lang="en-IN" dirty="0"/>
              <a:t>● The carbonyl carbon joins a 3 carbon chain at an end, carbon 3. The end carbon 1 is a carbonyl group single bonded to an O minus. Carbon 3 of the chain joins an N H 3 plus.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021360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structures of the saccharides are as follows by blood type.</a:t>
            </a:r>
          </a:p>
          <a:p>
            <a:r>
              <a:rPr lang="en-IN" dirty="0"/>
              <a:t>• Type O. Red blood cell, N </a:t>
            </a:r>
            <a:r>
              <a:rPr lang="en-IN" dirty="0" err="1"/>
              <a:t>acetylglucosamine</a:t>
            </a:r>
            <a:r>
              <a:rPr lang="en-IN" dirty="0"/>
              <a:t>, galactose, </a:t>
            </a:r>
            <a:r>
              <a:rPr lang="en-IN" dirty="0" err="1"/>
              <a:t>fucose</a:t>
            </a:r>
            <a:r>
              <a:rPr lang="en-IN" dirty="0"/>
              <a:t>.</a:t>
            </a:r>
          </a:p>
          <a:p>
            <a:r>
              <a:rPr lang="en-IN" dirty="0"/>
              <a:t>• Type A. Red blood cell, N </a:t>
            </a:r>
            <a:r>
              <a:rPr lang="en-IN" dirty="0" err="1"/>
              <a:t>acetylglucosamine</a:t>
            </a:r>
            <a:r>
              <a:rPr lang="en-IN" dirty="0"/>
              <a:t>, galactose, </a:t>
            </a:r>
            <a:r>
              <a:rPr lang="en-IN" dirty="0" err="1"/>
              <a:t>fucose</a:t>
            </a:r>
            <a:r>
              <a:rPr lang="en-IN" dirty="0"/>
              <a:t>. An N </a:t>
            </a:r>
            <a:r>
              <a:rPr lang="en-IN" dirty="0" err="1"/>
              <a:t>acetylgalactosamine</a:t>
            </a:r>
            <a:r>
              <a:rPr lang="en-IN" dirty="0"/>
              <a:t> also attaches to the galactose at an adjacent carbon.</a:t>
            </a:r>
          </a:p>
          <a:p>
            <a:r>
              <a:rPr lang="en-IN" dirty="0"/>
              <a:t>• Type B. Red blood cell, N </a:t>
            </a:r>
            <a:r>
              <a:rPr lang="en-IN" dirty="0" err="1"/>
              <a:t>acetylglucosamine</a:t>
            </a:r>
            <a:r>
              <a:rPr lang="en-IN" dirty="0"/>
              <a:t>, galactose, </a:t>
            </a:r>
            <a:r>
              <a:rPr lang="en-IN" dirty="0" err="1"/>
              <a:t>fucose</a:t>
            </a:r>
            <a:r>
              <a:rPr lang="en-IN" dirty="0"/>
              <a:t>. An additional galactose also attaches to the galactose at an adjacent carbon.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056947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Structures are as follows.</a:t>
            </a:r>
          </a:p>
          <a:p>
            <a:r>
              <a:rPr lang="en-IN" dirty="0"/>
              <a:t>• N </a:t>
            </a:r>
            <a:r>
              <a:rPr lang="en-IN" dirty="0" err="1"/>
              <a:t>acetylglucosamine</a:t>
            </a:r>
            <a:r>
              <a:rPr lang="en-IN" dirty="0"/>
              <a:t>, N </a:t>
            </a:r>
            <a:r>
              <a:rPr lang="en-IN" dirty="0" err="1"/>
              <a:t>AcGlu</a:t>
            </a:r>
            <a:r>
              <a:rPr lang="en-IN" dirty="0"/>
              <a:t>. The O atom is bonded to the carbon to the right, carbon 1, which shows an O H extended upward and an H atom downward. The next carbon of the structure, carbon 2, shows an H atom extended upward and an O H extended downward. To the left, carbon 3 shows an H atom extended upward and a nitrogen group downward. This N single bonds to a H atom and a carbonyl group, which further single bonds to a C H 3. Carbon 4 shows a H atom extended upward and an O H downward. The final carbon in the ring, carbon 5, shows C H 2 O H extended upward and H downward. The nitrogen group is </a:t>
            </a:r>
            <a:r>
              <a:rPr lang="en-IN" dirty="0" err="1"/>
              <a:t>labeled</a:t>
            </a:r>
            <a:r>
              <a:rPr lang="en-IN" dirty="0"/>
              <a:t> N acetyl.</a:t>
            </a:r>
          </a:p>
          <a:p>
            <a:r>
              <a:rPr lang="en-IN" dirty="0"/>
              <a:t>• N </a:t>
            </a:r>
            <a:r>
              <a:rPr lang="en-IN" dirty="0" err="1"/>
              <a:t>acetylgalactosamine</a:t>
            </a:r>
            <a:r>
              <a:rPr lang="en-IN" dirty="0"/>
              <a:t>, N </a:t>
            </a:r>
            <a:r>
              <a:rPr lang="en-IN" dirty="0" err="1"/>
              <a:t>AcGal</a:t>
            </a:r>
            <a:r>
              <a:rPr lang="en-IN" dirty="0"/>
              <a:t>. The O atom is bonded to the carbon to the right, carbon 1, which shows an O H extended upward and an H atom downward. The next carbon of the structure, carbon 2, shows an H atom extended upward and an O H extended downward. To the left, carbon 3 shows an H atom extended upward and a nitrogen group downward. This N single bonds to a H atom and a carbonyl group, which further single bonds to a C H 3. Carbon 4 shows a O H atom extended upward and an H atom downward. The final carbon in the ring, carbon 5, shows C H 2 O H extended upward and H downward. The nitrogen group is </a:t>
            </a:r>
            <a:r>
              <a:rPr lang="en-IN" dirty="0" err="1"/>
              <a:t>labeled</a:t>
            </a:r>
            <a:r>
              <a:rPr lang="en-IN" dirty="0"/>
              <a:t> N acetyl.</a:t>
            </a:r>
          </a:p>
          <a:p>
            <a:r>
              <a:rPr lang="en-IN" dirty="0"/>
              <a:t>• L </a:t>
            </a:r>
            <a:r>
              <a:rPr lang="en-IN" dirty="0" err="1"/>
              <a:t>fucose</a:t>
            </a:r>
            <a:r>
              <a:rPr lang="en-IN" dirty="0"/>
              <a:t>, </a:t>
            </a:r>
            <a:r>
              <a:rPr lang="en-IN" dirty="0" err="1"/>
              <a:t>Fuc</a:t>
            </a:r>
            <a:r>
              <a:rPr lang="en-IN" dirty="0"/>
              <a:t>, F u c. The O atom is bonded to the carbon to the right, carbon 1, which shows an O H extended upward and an H atom downward. The next carbon of the structure, carbon 2, shows an H atom extended upward and an O H extended downward. To the left, carbon 3 shows an O H extended upward and an H atom downward. Carbon 4 shows a H atom extended upward and an O H downward. The final carbon in the ring, carbon 5, shows C H 2 O H extended upward and a C H 3 group downward.</a:t>
            </a:r>
          </a:p>
          <a:p>
            <a:r>
              <a:rPr lang="en-IN" dirty="0"/>
              <a:t>• D galactose, Gal. The O atom is bonded to the carbon to the right, carbon 1, which shows an O H extended upward and an H atom downward. The next carbon of the structure, carbon 2, shows an H atom extended upward and an O H extended downward. To the left, carbon 3 shows an O H extended upward and an H atom downward. Carbon 4 shows a O H atom extended upward and an H atom downward. The final carbon in the ring, carbon 5, shows C H 2 O H extended upward and H downward.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4426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Glyceraldehyde, an </a:t>
            </a:r>
            <a:r>
              <a:rPr lang="en-IN" dirty="0" err="1"/>
              <a:t>aldotriose</a:t>
            </a:r>
            <a:r>
              <a:rPr lang="en-IN" dirty="0"/>
              <a:t>, is a chain of 3 carbons, with an aldehyde at one end, a C H 2 O H group at the other end, and a hydroxyl group bonded to the carbon in the </a:t>
            </a:r>
            <a:r>
              <a:rPr lang="en-IN" dirty="0" err="1"/>
              <a:t>center</a:t>
            </a:r>
            <a:r>
              <a:rPr lang="en-IN" dirty="0"/>
              <a:t>. </a:t>
            </a:r>
          </a:p>
          <a:p>
            <a:r>
              <a:rPr lang="en-IN" dirty="0"/>
              <a:t>● </a:t>
            </a:r>
            <a:r>
              <a:rPr lang="en-IN" dirty="0" err="1"/>
              <a:t>Threose</a:t>
            </a:r>
            <a:r>
              <a:rPr lang="en-IN" dirty="0"/>
              <a:t>, or </a:t>
            </a:r>
            <a:r>
              <a:rPr lang="en-IN" dirty="0" err="1"/>
              <a:t>aldotetrose</a:t>
            </a:r>
            <a:r>
              <a:rPr lang="en-IN" dirty="0"/>
              <a:t>, is a chain of 4 carbons, with an aldehyde at one end, a C H 2 O H group at the other end, and 2 hydroxyl groups bonded in the </a:t>
            </a:r>
            <a:r>
              <a:rPr lang="en-IN" dirty="0" err="1"/>
              <a:t>center</a:t>
            </a:r>
            <a:r>
              <a:rPr lang="en-IN" dirty="0"/>
              <a:t>. </a:t>
            </a:r>
          </a:p>
          <a:p>
            <a:r>
              <a:rPr lang="en-IN" dirty="0"/>
              <a:t>● Ribose, or </a:t>
            </a:r>
            <a:r>
              <a:rPr lang="en-IN" dirty="0" err="1"/>
              <a:t>aldopentose</a:t>
            </a:r>
            <a:r>
              <a:rPr lang="en-IN" dirty="0"/>
              <a:t>, is a chain of 5 carbons, with an aldehyde at one end, a C H 2 O H group at the other end, and 3 hydroxyl groups bonded in the </a:t>
            </a:r>
            <a:r>
              <a:rPr lang="en-IN" dirty="0" err="1"/>
              <a:t>center</a:t>
            </a:r>
            <a:r>
              <a:rPr lang="en-IN" dirty="0"/>
              <a:t>.</a:t>
            </a:r>
          </a:p>
          <a:p>
            <a:r>
              <a:rPr lang="en-IN" dirty="0"/>
              <a:t>● Fructose, or ketohexose, is a chain of 6 carbons, with C H 2 O H groups at each end, a carbonyl group adjacent to one end, and 3 hydroxyl groups bonded in the </a:t>
            </a:r>
            <a:r>
              <a:rPr lang="en-IN" dirty="0" err="1"/>
              <a:t>center</a:t>
            </a:r>
            <a:r>
              <a:rPr lang="en-IN" dirty="0"/>
              <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0894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structure of the disaccharide is as follows.</a:t>
            </a:r>
          </a:p>
          <a:p>
            <a:r>
              <a:rPr lang="en-IN" dirty="0"/>
              <a:t>● </a:t>
            </a:r>
            <a:r>
              <a:rPr lang="en-IN" dirty="0" err="1"/>
              <a:t>Melibiose</a:t>
            </a:r>
            <a:r>
              <a:rPr lang="en-IN" dirty="0"/>
              <a:t> contains two monosaccharides, which align to place carbon 1 of the first ring in close proximity to carbon 6 of the second ring. These two carbon atoms are numbered 1 and 6 respectively. Carbon 1 of the first monosaccharide, shows the O atom bonded downward. This O atom forms and ether bond with carbon 6 of the second monosaccharide. They are described as follows.</a:t>
            </a:r>
          </a:p>
          <a:p>
            <a:r>
              <a:rPr lang="en-IN" dirty="0"/>
              <a:t>● First monosaccharide. The O atom is bonded to the carbon to the right, carbon 1, which shows an H atom extended upward and an ether bond downward. The next carbon of the structure, carbon 2, shows an H atom extended upward and an O H extended downward. To the left, carbon 3 shows an O H extended upward and an H atom downward. Carbon 4 shows an O H atom extended upward and an H atom downward. The final carbon in the ring, carbon 5, shows C H 2 O H extended upward and H downward.</a:t>
            </a:r>
          </a:p>
          <a:p>
            <a:r>
              <a:rPr lang="en-IN" dirty="0"/>
              <a:t>● On the second monosaccharide, the O atom is bonded to the carbon to the right, carbon 1, which shows an H atom extended upward and an O H downward. The next carbon of the structure, carbon 2, shows an H atom extended upward and an O H extended downward. To the left, carbon 3 shows an O H extended upward and an H atom downward. Carbon 4 shows an H atom extended upward and an O H downward. The final carbon in the ring, carbon 5, shows the C H 2 group on the ether O atom extended upward and H downward.</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16309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When the O H group on carbon 1 is drawn below the plane, it is the alpha isomer of D-galactose. Second monosaccharide (right). When the O H group on carbon 4 is drawn below the plane, it is D-glucose. Type of </a:t>
            </a:r>
            <a:r>
              <a:rPr lang="en-IN" dirty="0" err="1"/>
              <a:t>glycosidic</a:t>
            </a:r>
            <a:r>
              <a:rPr lang="en-IN" dirty="0"/>
              <a:t> bond. The O H group at carbon 1 comes from alpha-D-galactose to the O H group on carbon 6 of glucose, which makes it an alpha-1,6-glycosidic bond. Position of isomer O H group (right). The O H group on carbon 1 of glucose is drawn below the plane, which is the alpha isomer of </a:t>
            </a:r>
            <a:r>
              <a:rPr lang="en-IN" dirty="0" err="1"/>
              <a:t>melibiose</a:t>
            </a:r>
            <a:r>
              <a:rPr lang="en-IN" dirty="0"/>
              <a:t>. Name of disaccharide. Alpha-</a:t>
            </a:r>
            <a:r>
              <a:rPr lang="en-IN" dirty="0" err="1"/>
              <a:t>melibiose</a:t>
            </a:r>
            <a:r>
              <a:rPr lang="en-IN" dirty="0"/>
              <a:t>.</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30355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Cellulose is a continuous unbranched chain of cyclic glucose structures, or monomers. A part of this chain is provided using 4 connected glucose monosaccharides. 6 Membered Haworth structures each contain an oxygen atom at the top right position of a hexagon. The structure of the polysaccharide is as follows.</a:t>
            </a:r>
          </a:p>
          <a:p>
            <a:r>
              <a:rPr lang="en-IN" dirty="0"/>
              <a:t>● Each glucose monosaccharide aligns to place carbon 1 of the first glucose in close proximity to carbon 4 of the second glucose. Carbon 1 of the first glucose, shows the O atom bonded upward. This O atom forms an ether bond in an upward direction with carbon 4 of the second glucose.</a:t>
            </a:r>
          </a:p>
          <a:p>
            <a:r>
              <a:rPr lang="en-IN" dirty="0"/>
              <a:t>● The glucose monosaccharide ring O atom is bonded to the right to carbon 1, which shows an ether bond extended downward and an H upward. The next carbon of the structure, carbon 2, shows an H atom extended upward and an O H extended downward. To the left, carbon 3 shows an O H extended upward and an H atom downward. Carbon 4 shows an H atom extended upward and an O ether bond downward. The final carbon in the ring, carbon 5, shows C H 2 O H extended upward and H downward.</a:t>
            </a:r>
          </a:p>
          <a:p>
            <a:r>
              <a:rPr lang="en-IN" dirty="0"/>
              <a:t>● The polymeric molecule continues this arrangement and bonding pattern with the three other glucose monomers. The left end carbon 4 show the downward ether bond. The right end carbon 1 shows the upward ether bond. Both of the unfinished ethers indicate the continuation of the chain.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43871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part of this chain is provided using 4 connected glucose monosaccharides. 6 Membered Haworth structures each contain an oxygen atom at the top right position of a hexagon. The structure of the polysaccharide is as follows.</a:t>
            </a:r>
          </a:p>
          <a:p>
            <a:r>
              <a:rPr lang="en-IN" dirty="0"/>
              <a:t>● Each glucose monosaccharide aligns to place carbon 1 of the first glucose in close proximity to carbon 4 of the second glucose. Carbon 1 of the first glucose, shows the O atom bonded downward. This O atom forms an ether bond in an upward direction with carbon 4 of the second glucose.</a:t>
            </a:r>
          </a:p>
          <a:p>
            <a:r>
              <a:rPr lang="en-IN" dirty="0"/>
              <a:t>● The glucose monosaccharide ring O atom is bonded to the right to carbon 1, which shows an ether bond extended downward and an H upward. The next carbon of the structure, carbon 2, shows an H atom extended upward and an O H extended downward. To the left, carbon 3 shows an O H extended upward and an H atom downward. Carbon 4 shows an H atom extended upward and an O ether bond downward. The final carbon in the ring, carbon 5, shows C H 2 O H extended upward and H downward.</a:t>
            </a:r>
          </a:p>
          <a:p>
            <a:r>
              <a:rPr lang="en-IN" dirty="0"/>
              <a:t>● The polymeric molecule continues this arrangement and bonding pattern with the three other glucose monomers. The left end carbon 4 show the downward ether bond. The right end carbon 1 shows the downward ether bond. Both of the unfinished ethers indicate the continuation of the chain.</a:t>
            </a:r>
          </a:p>
          <a:p>
            <a:endParaRPr lang="en-US" dirty="0"/>
          </a:p>
          <a:p>
            <a:r>
              <a:rPr lang="en-IN" dirty="0"/>
              <a:t>This structure is </a:t>
            </a:r>
            <a:r>
              <a:rPr lang="en-IN" dirty="0" err="1"/>
              <a:t>labeled</a:t>
            </a:r>
            <a:r>
              <a:rPr lang="en-IN" dirty="0"/>
              <a:t> amylose. A second model, </a:t>
            </a:r>
            <a:r>
              <a:rPr lang="en-IN" dirty="0" err="1"/>
              <a:t>labeled</a:t>
            </a:r>
            <a:r>
              <a:rPr lang="en-IN" dirty="0"/>
              <a:t> amylopectin, or glycogen, also shows an arrow pointing from the photo to a series of amylose spirals, which are connected using alpha, 1 to 6, </a:t>
            </a:r>
            <a:r>
              <a:rPr lang="en-IN" dirty="0" err="1"/>
              <a:t>glycosidic</a:t>
            </a:r>
            <a:r>
              <a:rPr lang="en-IN" dirty="0"/>
              <a:t> bond branches. The amylopectin structure is shown as follows.</a:t>
            </a:r>
          </a:p>
          <a:p>
            <a:r>
              <a:rPr lang="en-IN" dirty="0"/>
              <a:t>● 2 Partial amylose chains are stacked. A carbon 1 O atom points downward and forms an ether bond with a carbon 6 hydroxyl O atom, which stretches in an upward direction. The glucose monosaccharide shows the ring O atom is bonded to the carbon to the right, carbon 1, which shows an H atom extended upward and the O of the ether bond downward. The next carbon of the structure, carbon 2, shows an H atom extended upward and an O H extended downward. To the left, carbon 3 shows an O H extended upward and an H atom downward. Carbon 4 shows an H atom extended upward and an ether bond downward. The final carbon in the ring, carbon 5, shows C H 2 O H extended upward and H downward.</a:t>
            </a:r>
          </a:p>
          <a:p>
            <a:r>
              <a:rPr lang="en-IN" dirty="0"/>
              <a:t>● The polymeric molecule continues this arrangement and bonding pattern with the two other glucose monomers above and three other glucose monomers below. The left end carbon 4 show the downward ether bond. The right end carbon 1 shows the upward ether bond. Both of the unfinished ethers indicate the continuation of the chain. An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62492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Cellulose is a continuous unbranched chain of cyclic glucose structures, or monomers. A part of this chain is provided using 4 connected glucose monosaccharides. 6 Membered Haworth structures each contain an oxygen atom at the top right position of a hexagon. The structure of the polysaccharide is as follows.</a:t>
            </a:r>
          </a:p>
          <a:p>
            <a:r>
              <a:rPr lang="en-IN" dirty="0"/>
              <a:t>● Each glucose monosaccharide aligns to place carbon 1 of the first glucose in close proximity to carbon 4 of the second glucose. Carbon 1 of the first glucose, shows the O atom bonded upward. This O atom forms an ether bond in an upward direction with carbon 4 of the second glucose.</a:t>
            </a:r>
          </a:p>
          <a:p>
            <a:r>
              <a:rPr lang="en-IN" dirty="0"/>
              <a:t>● The glucose monosaccharide ring O atom is bonded to the right to carbon 1, which shows an ether bond extended downward and an H upward. The next carbon of the structure, carbon 2, shows an H atom extended upward and an O H extended downward. To the left, carbon 3 shows an O H extended upward and an H atom downward. Carbon 4 shows an H atom extended upward and an O ether bond downward. The final carbon in the ring, carbon 5, shows C H 2 O H extended upward and H downward.</a:t>
            </a:r>
          </a:p>
          <a:p>
            <a:r>
              <a:rPr lang="en-IN" dirty="0"/>
              <a:t>● The polymeric molecule continues this arrangement and bonding pattern with the three other glucose monomers. The left end carbon 4 show the downward ether bond. The right end carbon 1 shows the upward ether bond. Both of the unfinished ethers indicate the continuation of the chain.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22682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Monosaccharides include reducing sugars glucose, galactose, and fructose. These compounds are chiral with mirror images. They can be drawn as Fischer projections and the cyclic Haworth structures. They form </a:t>
            </a:r>
            <a:r>
              <a:rPr lang="en-IN" dirty="0" err="1"/>
              <a:t>glycosidic</a:t>
            </a:r>
            <a:r>
              <a:rPr lang="en-IN" dirty="0"/>
              <a:t> bonds to produce disaccharides.</a:t>
            </a:r>
          </a:p>
          <a:p>
            <a:r>
              <a:rPr lang="en-IN" dirty="0"/>
              <a:t>● Disaccharides include maltose, lactose, and sucrose.</a:t>
            </a:r>
          </a:p>
          <a:p>
            <a:r>
              <a:rPr lang="en-IN" dirty="0"/>
              <a:t>● Polysaccharides are polymers of glucose which are found in plants as amylose, amylopectin, and cellulose. They are also stored in animals as glycogen.</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17184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 1 is C H 2 O H. C 2 is double bonded to O to the right. C 3 is single bonded to H to the right and single bonded to O H to the left. C 4 is single bonded to O H to the right and single bonded to H to the left. C 5 is C H 2 O 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8424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 1 is C H 2 O H. C 2 is double bonded to O to the right. C 3 is single bonded to H to the right and single bonded to O H to the left. C 4 is single bonded to O H to the right and single bonded to H to the left. C 5 is C H 2 O H.</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62704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 H 3, single bond, C H 2, single bond, O H. Dimethyl ether is as follows. C H 3, single bond, O, single bond, C H 3. Second is C 3 H 6 O. </a:t>
            </a:r>
            <a:r>
              <a:rPr lang="en-IN" dirty="0" err="1"/>
              <a:t>Propanal</a:t>
            </a:r>
            <a:r>
              <a:rPr lang="en-IN" dirty="0"/>
              <a:t> is as follows. C H 3, single bond, C H 2, single bond, C, single bond, H. The third C is double bonded to O above. </a:t>
            </a:r>
            <a:r>
              <a:rPr lang="en-IN" dirty="0" err="1"/>
              <a:t>Propanone</a:t>
            </a:r>
            <a:r>
              <a:rPr lang="en-IN" dirty="0"/>
              <a:t> is as follows. C H 3, single bond, C, single bond, C H 3. The second C is double bonded to O above.</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03063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Part a shows mirror images of a ball and stick model with a central carbon attached to a hydrogen atom, chlorine atom, iodine atom, and bromine atom. </a:t>
            </a:r>
          </a:p>
          <a:p>
            <a:r>
              <a:rPr lang="en-IN" dirty="0"/>
              <a:t>● The first model shows the hydrogen facing forward and upward. The iodine is forward and downward. The bromine is to the left, facing backward and downward. The chlorine is to the right, facing backward and downward.</a:t>
            </a:r>
          </a:p>
          <a:p>
            <a:r>
              <a:rPr lang="en-IN" dirty="0"/>
              <a:t>● The second model shows the hydrogen facing forward and upward. The iodine is forward and downward. The chlorine is to the left, facing backward and downward. The bromine is to the right, facing backward and downward.</a:t>
            </a:r>
          </a:p>
          <a:p>
            <a:r>
              <a:rPr lang="en-IN" dirty="0"/>
              <a:t>● Part b. The models described in part a are set close together. The hydrogen and iodine atoms appear in the same positions, but the chlorine and bromine atoms are in opposite positions.</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5273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3 dimensional descriptions for each are as follows. </a:t>
            </a:r>
          </a:p>
          <a:p>
            <a:r>
              <a:rPr lang="en-IN" dirty="0"/>
              <a:t>● The first model shows the hydrogen facing forward and upward. A bromine is forward and downward. The chlorine is to the left, facing backward and downward. The second bromine is to the right, facing backward and downward.</a:t>
            </a:r>
          </a:p>
          <a:p>
            <a:r>
              <a:rPr lang="en-IN" dirty="0"/>
              <a:t>● The second model shows the hydrogen facing forward and upward. A bromine is forward and downward. The second bromine is to the left, facing backward and downward. The chlorine is to the right, facing backward and downward. This model can be rotated 180 degrees to show the identical structure as the first model.</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18</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7535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48269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57987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414432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975109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8229600"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8232775"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8232775"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8232775"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8232775"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8232775"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8232775"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8232775"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8232775" cy="350837"/>
          </a:xfrm>
        </p:spPr>
        <p:txBody>
          <a:bodyPr/>
          <a:lstStyle>
            <a:lvl1pPr indent="-255600">
              <a:defRPr sz="2400">
                <a:latin typeface="+mn-lt"/>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47299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4208585"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4208585"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4210209"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4210209"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4210209"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4210209"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4210209"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4210209"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4210209"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4210209" cy="350837"/>
          </a:xfrm>
        </p:spPr>
        <p:txBody>
          <a:bodyPr/>
          <a:lstStyle>
            <a:lvl1pPr indent="-255600">
              <a:defRPr sz="2400">
                <a:latin typeface="+mn-lt"/>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23"/>
          </p:nvPr>
        </p:nvSpPr>
        <p:spPr>
          <a:xfrm>
            <a:off x="5029200" y="1555750"/>
            <a:ext cx="3440113" cy="4016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4"/>
          </p:nvPr>
        </p:nvSpPr>
        <p:spPr>
          <a:xfrm>
            <a:off x="5029200" y="2109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5"/>
          </p:nvPr>
        </p:nvSpPr>
        <p:spPr>
          <a:xfrm>
            <a:off x="5029200" y="2649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p:cNvSpPr>
            <a:spLocks noGrp="1"/>
          </p:cNvSpPr>
          <p:nvPr>
            <p:ph sz="quarter" idx="26"/>
          </p:nvPr>
        </p:nvSpPr>
        <p:spPr>
          <a:xfrm>
            <a:off x="5029200" y="3000375"/>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7"/>
          </p:nvPr>
        </p:nvSpPr>
        <p:spPr>
          <a:xfrm>
            <a:off x="5029200" y="3446463"/>
            <a:ext cx="3440113"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8"/>
          </p:nvPr>
        </p:nvSpPr>
        <p:spPr>
          <a:xfrm>
            <a:off x="5029200" y="3903663"/>
            <a:ext cx="3440113"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9"/>
          </p:nvPr>
        </p:nvSpPr>
        <p:spPr>
          <a:xfrm>
            <a:off x="5029200" y="4395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0"/>
          </p:nvPr>
        </p:nvSpPr>
        <p:spPr>
          <a:xfrm>
            <a:off x="5029200" y="4841875"/>
            <a:ext cx="3440113"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1"/>
          </p:nvPr>
        </p:nvSpPr>
        <p:spPr>
          <a:xfrm>
            <a:off x="5029200" y="5251450"/>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2" name="Content Placeholder 31"/>
          <p:cNvSpPr>
            <a:spLocks noGrp="1"/>
          </p:cNvSpPr>
          <p:nvPr>
            <p:ph sz="quarter" idx="32"/>
          </p:nvPr>
        </p:nvSpPr>
        <p:spPr>
          <a:xfrm>
            <a:off x="5029200" y="5697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6158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19747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3176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55169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677924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5746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87794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900889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9052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2555645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352059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230275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82087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8229600"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8232775"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8232775"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8232775"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8232775"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8232775"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8232775"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8232775"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8232775" cy="350837"/>
          </a:xfrm>
        </p:spPr>
        <p:txBody>
          <a:bodyPr/>
          <a:lstStyle>
            <a:lvl1pPr indent="-255600">
              <a:defRPr sz="24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930550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4208585" cy="401427"/>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2110155"/>
            <a:ext cx="4208585" cy="445476"/>
          </a:xfrm>
        </p:spPr>
        <p:txBody>
          <a:bodyPr/>
          <a:lstStyle>
            <a:lvl1pPr marR="0" indent="-2556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4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4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
        <p:nvSpPr>
          <p:cNvPr id="3" name="Content Placeholder 2"/>
          <p:cNvSpPr>
            <a:spLocks noGrp="1"/>
          </p:cNvSpPr>
          <p:nvPr>
            <p:ph sz="quarter" idx="15"/>
          </p:nvPr>
        </p:nvSpPr>
        <p:spPr>
          <a:xfrm>
            <a:off x="457200" y="2555875"/>
            <a:ext cx="4210209" cy="444500"/>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6"/>
          </p:nvPr>
        </p:nvSpPr>
        <p:spPr>
          <a:xfrm>
            <a:off x="457200" y="3000375"/>
            <a:ext cx="4210209" cy="446088"/>
          </a:xfrm>
        </p:spPr>
        <p:txBody>
          <a:bodyPr/>
          <a:lstStyle>
            <a:lvl1pPr indent="-255600">
              <a:defRPr sz="2400">
                <a:latin typeface="+mn-lt"/>
              </a:defRPr>
            </a:lvl1pPr>
            <a:lvl2pPr>
              <a:defRPr sz="24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17"/>
          </p:nvPr>
        </p:nvSpPr>
        <p:spPr>
          <a:xfrm>
            <a:off x="457200" y="3446463"/>
            <a:ext cx="4210209"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18"/>
          </p:nvPr>
        </p:nvSpPr>
        <p:spPr>
          <a:xfrm>
            <a:off x="457200" y="3903663"/>
            <a:ext cx="4210209" cy="49212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19"/>
          </p:nvPr>
        </p:nvSpPr>
        <p:spPr>
          <a:xfrm>
            <a:off x="457200" y="4395788"/>
            <a:ext cx="4210209"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20"/>
          </p:nvPr>
        </p:nvSpPr>
        <p:spPr>
          <a:xfrm>
            <a:off x="457200" y="4841875"/>
            <a:ext cx="4210209"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1"/>
          </p:nvPr>
        </p:nvSpPr>
        <p:spPr>
          <a:xfrm>
            <a:off x="457200" y="5251450"/>
            <a:ext cx="4210209"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2"/>
          </p:nvPr>
        </p:nvSpPr>
        <p:spPr>
          <a:xfrm>
            <a:off x="457200" y="5697538"/>
            <a:ext cx="4210209" cy="350837"/>
          </a:xfrm>
        </p:spPr>
        <p:txBody>
          <a:bodyPr/>
          <a:lstStyle>
            <a:lvl1pPr indent="-255600">
              <a:defRPr sz="24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23"/>
          </p:nvPr>
        </p:nvSpPr>
        <p:spPr>
          <a:xfrm>
            <a:off x="5029200" y="1555750"/>
            <a:ext cx="3440113" cy="40163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4"/>
          </p:nvPr>
        </p:nvSpPr>
        <p:spPr>
          <a:xfrm>
            <a:off x="5029200" y="2109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5"/>
          </p:nvPr>
        </p:nvSpPr>
        <p:spPr>
          <a:xfrm>
            <a:off x="5029200" y="2649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8" name="Content Placeholder 17"/>
          <p:cNvSpPr>
            <a:spLocks noGrp="1"/>
          </p:cNvSpPr>
          <p:nvPr>
            <p:ph sz="quarter" idx="26"/>
          </p:nvPr>
        </p:nvSpPr>
        <p:spPr>
          <a:xfrm>
            <a:off x="5029200" y="3000375"/>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7"/>
          </p:nvPr>
        </p:nvSpPr>
        <p:spPr>
          <a:xfrm>
            <a:off x="5029200" y="3446463"/>
            <a:ext cx="3440113" cy="457200"/>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28"/>
          </p:nvPr>
        </p:nvSpPr>
        <p:spPr>
          <a:xfrm>
            <a:off x="5029200" y="3903663"/>
            <a:ext cx="3440113" cy="398462"/>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29"/>
          </p:nvPr>
        </p:nvSpPr>
        <p:spPr>
          <a:xfrm>
            <a:off x="5029200" y="4395788"/>
            <a:ext cx="3440113" cy="44608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0"/>
          </p:nvPr>
        </p:nvSpPr>
        <p:spPr>
          <a:xfrm>
            <a:off x="5029200" y="4841875"/>
            <a:ext cx="3440113" cy="409575"/>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1"/>
          </p:nvPr>
        </p:nvSpPr>
        <p:spPr>
          <a:xfrm>
            <a:off x="5029200" y="5251450"/>
            <a:ext cx="3440113" cy="446088"/>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2" name="Content Placeholder 31"/>
          <p:cNvSpPr>
            <a:spLocks noGrp="1"/>
          </p:cNvSpPr>
          <p:nvPr>
            <p:ph sz="quarter" idx="32"/>
          </p:nvPr>
        </p:nvSpPr>
        <p:spPr>
          <a:xfrm>
            <a:off x="5029200" y="5697538"/>
            <a:ext cx="3440113" cy="350837"/>
          </a:xfrm>
        </p:spPr>
        <p:txBody>
          <a:bodyPr/>
          <a:lstStyle>
            <a:lvl1pPr indent="-255600">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46983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jp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0610ECDD-22D4-4FD8-916D-54FACAAC8EC8}"/>
              </a:ext>
            </a:extLst>
          </p:cNvPr>
          <p:cNvPicPr>
            <a:picLocks noChangeAspect="1"/>
          </p:cNvPicPr>
          <p:nvPr userDrawn="1"/>
        </p:nvPicPr>
        <p:blipFill>
          <a:blip r:embed="rId19"/>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90" r:id="rId4"/>
    <p:sldLayoutId id="2147483691" r:id="rId5"/>
    <p:sldLayoutId id="2147483679" r:id="rId6"/>
    <p:sldLayoutId id="2147483677" r:id="rId7"/>
    <p:sldLayoutId id="2147483678" r:id="rId8"/>
    <p:sldLayoutId id="2147483687" r:id="rId9"/>
    <p:sldLayoutId id="2147483686" r:id="rId10"/>
    <p:sldLayoutId id="2147483688" r:id="rId11"/>
    <p:sldLayoutId id="2147483689" r:id="rId12"/>
    <p:sldLayoutId id="2147483681" r:id="rId13"/>
    <p:sldLayoutId id="2147483671" r:id="rId14"/>
    <p:sldLayoutId id="2147483680" r:id="rId15"/>
    <p:sldLayoutId id="2147483656"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EDF104E2-1A9D-4827-AC68-A3D3C56EE527}"/>
              </a:ext>
            </a:extLst>
          </p:cNvPr>
          <p:cNvPicPr>
            <a:picLocks noChangeAspect="1"/>
          </p:cNvPicPr>
          <p:nvPr userDrawn="1"/>
        </p:nvPicPr>
        <p:blipFill>
          <a:blip r:embed="rId19"/>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3767298831"/>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8" Type="http://schemas.openxmlformats.org/officeDocument/2006/relationships/image" Target="../media/image153.w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22.xml"/><Relationship Id="rId1" Type="http://schemas.openxmlformats.org/officeDocument/2006/relationships/vmlDrawing" Target="../drawings/vmlDrawing38.vml"/><Relationship Id="rId6" Type="http://schemas.openxmlformats.org/officeDocument/2006/relationships/image" Target="../media/image152.wmf"/><Relationship Id="rId5" Type="http://schemas.openxmlformats.org/officeDocument/2006/relationships/oleObject" Target="../embeddings/oleObject95.bin"/><Relationship Id="rId4" Type="http://schemas.openxmlformats.org/officeDocument/2006/relationships/image" Target="../media/image148.wmf"/></Relationships>
</file>

<file path=ppt/slides/_rels/slide1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1.xml"/><Relationship Id="rId7" Type="http://schemas.openxmlformats.org/officeDocument/2006/relationships/image" Target="../media/image26.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25.wmf"/><Relationship Id="rId10" Type="http://schemas.openxmlformats.org/officeDocument/2006/relationships/image" Target="../media/image28.png"/><Relationship Id="rId4" Type="http://schemas.openxmlformats.org/officeDocument/2006/relationships/oleObject" Target="../embeddings/oleObject3.bin"/><Relationship Id="rId9" Type="http://schemas.openxmlformats.org/officeDocument/2006/relationships/image" Target="../media/image27.wm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1.png"/><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33.w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1.xml"/><Relationship Id="rId1" Type="http://schemas.openxmlformats.org/officeDocument/2006/relationships/vmlDrawing" Target="../drawings/vmlDrawing4.vml"/><Relationship Id="rId6" Type="http://schemas.openxmlformats.org/officeDocument/2006/relationships/image" Target="../media/image39.wmf"/><Relationship Id="rId5" Type="http://schemas.openxmlformats.org/officeDocument/2006/relationships/oleObject" Target="../embeddings/oleObject9.bin"/><Relationship Id="rId4" Type="http://schemas.openxmlformats.org/officeDocument/2006/relationships/image" Target="../media/image38.wmf"/></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40.wmf"/><Relationship Id="rId4" Type="http://schemas.openxmlformats.org/officeDocument/2006/relationships/oleObject" Target="../embeddings/oleObject10.bin"/></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45.wmf"/><Relationship Id="rId5" Type="http://schemas.openxmlformats.org/officeDocument/2006/relationships/oleObject" Target="../embeddings/oleObject12.bin"/><Relationship Id="rId4" Type="http://schemas.openxmlformats.org/officeDocument/2006/relationships/image" Target="../media/image44.wmf"/></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1.bin"/><Relationship Id="rId7" Type="http://schemas.openxmlformats.org/officeDocument/2006/relationships/image" Target="../media/image7.pn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4.xml"/><Relationship Id="rId1" Type="http://schemas.openxmlformats.org/officeDocument/2006/relationships/vmlDrawing" Target="../drawings/vmlDrawing7.vml"/><Relationship Id="rId5" Type="http://schemas.openxmlformats.org/officeDocument/2006/relationships/oleObject" Target="../embeddings/oleObject14.bin"/><Relationship Id="rId4" Type="http://schemas.openxmlformats.org/officeDocument/2006/relationships/image" Target="../media/image49.wmf"/></Relationships>
</file>

<file path=ppt/slides/_rels/slide4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51.wmf"/><Relationship Id="rId5" Type="http://schemas.openxmlformats.org/officeDocument/2006/relationships/oleObject" Target="../embeddings/oleObject16.bin"/><Relationship Id="rId4" Type="http://schemas.openxmlformats.org/officeDocument/2006/relationships/image" Target="../media/image49.w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vmlDrawing" Target="../drawings/vmlDrawing9.vml"/><Relationship Id="rId6" Type="http://schemas.openxmlformats.org/officeDocument/2006/relationships/image" Target="../media/image54.png"/><Relationship Id="rId5" Type="http://schemas.openxmlformats.org/officeDocument/2006/relationships/image" Target="../media/image53.wmf"/><Relationship Id="rId4" Type="http://schemas.openxmlformats.org/officeDocument/2006/relationships/oleObject" Target="../embeddings/oleObject17.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image" Target="../media/image55.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image" Target="../media/image56.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vmlDrawing" Target="../drawings/vmlDrawing12.vml"/><Relationship Id="rId6" Type="http://schemas.openxmlformats.org/officeDocument/2006/relationships/image" Target="../media/image60.wmf"/><Relationship Id="rId5" Type="http://schemas.openxmlformats.org/officeDocument/2006/relationships/oleObject" Target="../embeddings/oleObject20.bin"/><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64.png"/><Relationship Id="rId5" Type="http://schemas.openxmlformats.org/officeDocument/2006/relationships/image" Target="../media/image63.wmf"/><Relationship Id="rId4" Type="http://schemas.openxmlformats.org/officeDocument/2006/relationships/oleObject" Target="../embeddings/oleObject21.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2.xml"/><Relationship Id="rId7" Type="http://schemas.openxmlformats.org/officeDocument/2006/relationships/image" Target="../media/image66.wmf"/><Relationship Id="rId12"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vmlDrawing" Target="../drawings/vmlDrawing14.vml"/><Relationship Id="rId6" Type="http://schemas.openxmlformats.org/officeDocument/2006/relationships/oleObject" Target="../embeddings/oleObject23.bin"/><Relationship Id="rId11" Type="http://schemas.openxmlformats.org/officeDocument/2006/relationships/image" Target="../media/image68.wmf"/><Relationship Id="rId5" Type="http://schemas.openxmlformats.org/officeDocument/2006/relationships/image" Target="../media/image65.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67.wmf"/></Relationships>
</file>

<file path=ppt/slides/_rels/slide53.xml.rels><?xml version="1.0" encoding="UTF-8" standalone="yes"?>
<Relationships xmlns="http://schemas.openxmlformats.org/package/2006/relationships"><Relationship Id="rId8" Type="http://schemas.openxmlformats.org/officeDocument/2006/relationships/image" Target="../media/image72.wmf"/><Relationship Id="rId3" Type="http://schemas.openxmlformats.org/officeDocument/2006/relationships/oleObject" Target="../embeddings/oleObject26.bin"/><Relationship Id="rId7" Type="http://schemas.openxmlformats.org/officeDocument/2006/relationships/oleObject" Target="../embeddings/oleObject28.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image" Target="../media/image71.wmf"/><Relationship Id="rId11" Type="http://schemas.openxmlformats.org/officeDocument/2006/relationships/image" Target="../media/image74.png"/><Relationship Id="rId5" Type="http://schemas.openxmlformats.org/officeDocument/2006/relationships/oleObject" Target="../embeddings/oleObject27.bin"/><Relationship Id="rId10" Type="http://schemas.openxmlformats.org/officeDocument/2006/relationships/image" Target="../media/image73.wmf"/><Relationship Id="rId4" Type="http://schemas.openxmlformats.org/officeDocument/2006/relationships/image" Target="../media/image70.wmf"/><Relationship Id="rId9" Type="http://schemas.openxmlformats.org/officeDocument/2006/relationships/oleObject" Target="../embeddings/oleObject29.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mlDrawing" Target="../drawings/vmlDrawing16.vml"/><Relationship Id="rId6" Type="http://schemas.openxmlformats.org/officeDocument/2006/relationships/image" Target="../media/image76.png"/><Relationship Id="rId5" Type="http://schemas.openxmlformats.org/officeDocument/2006/relationships/image" Target="../media/image75.wmf"/><Relationship Id="rId4" Type="http://schemas.openxmlformats.org/officeDocument/2006/relationships/oleObject" Target="../embeddings/oleObject30.bin"/></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81.png"/><Relationship Id="rId2" Type="http://schemas.openxmlformats.org/officeDocument/2006/relationships/slideLayout" Target="../slideLayouts/slideLayout4.xml"/><Relationship Id="rId1" Type="http://schemas.openxmlformats.org/officeDocument/2006/relationships/vmlDrawing" Target="../drawings/vmlDrawing17.v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wmf"/></Relationships>
</file>

<file path=ppt/slides/_rels/slide5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4.xml"/><Relationship Id="rId7" Type="http://schemas.openxmlformats.org/officeDocument/2006/relationships/image" Target="../media/image83.wmf"/><Relationship Id="rId2" Type="http://schemas.openxmlformats.org/officeDocument/2006/relationships/slideLayout" Target="../slideLayouts/slideLayout4.xml"/><Relationship Id="rId1" Type="http://schemas.openxmlformats.org/officeDocument/2006/relationships/vmlDrawing" Target="../drawings/vmlDrawing18.vml"/><Relationship Id="rId6" Type="http://schemas.openxmlformats.org/officeDocument/2006/relationships/oleObject" Target="../embeddings/oleObject33.bin"/><Relationship Id="rId5" Type="http://schemas.openxmlformats.org/officeDocument/2006/relationships/image" Target="../media/image82.wmf"/><Relationship Id="rId4" Type="http://schemas.openxmlformats.org/officeDocument/2006/relationships/oleObject" Target="../embeddings/oleObject32.bin"/></Relationships>
</file>

<file path=ppt/slides/_rels/slide58.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38.bin"/><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91.png"/><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86.wmf"/><Relationship Id="rId11" Type="http://schemas.openxmlformats.org/officeDocument/2006/relationships/image" Target="../media/image88.wmf"/><Relationship Id="rId5" Type="http://schemas.openxmlformats.org/officeDocument/2006/relationships/oleObject" Target="../embeddings/oleObject35.bin"/><Relationship Id="rId10" Type="http://schemas.openxmlformats.org/officeDocument/2006/relationships/oleObject" Target="../embeddings/oleObject37.bin"/><Relationship Id="rId4" Type="http://schemas.openxmlformats.org/officeDocument/2006/relationships/image" Target="../media/image85.wmf"/><Relationship Id="rId9" Type="http://schemas.openxmlformats.org/officeDocument/2006/relationships/image" Target="../media/image90.png"/><Relationship Id="rId14" Type="http://schemas.openxmlformats.org/officeDocument/2006/relationships/image" Target="../media/image89.wmf"/></Relationships>
</file>

<file path=ppt/slides/_rels/slide5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2.xml"/><Relationship Id="rId1" Type="http://schemas.openxmlformats.org/officeDocument/2006/relationships/vmlDrawing" Target="../drawings/vmlDrawing20.vml"/><Relationship Id="rId6" Type="http://schemas.openxmlformats.org/officeDocument/2006/relationships/image" Target="../media/image95.wmf"/><Relationship Id="rId5" Type="http://schemas.openxmlformats.org/officeDocument/2006/relationships/oleObject" Target="../embeddings/oleObject40.bin"/><Relationship Id="rId4" Type="http://schemas.openxmlformats.org/officeDocument/2006/relationships/image" Target="../media/image94.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xml"/><Relationship Id="rId1" Type="http://schemas.openxmlformats.org/officeDocument/2006/relationships/vmlDrawing" Target="../drawings/vmlDrawing21.vml"/><Relationship Id="rId6" Type="http://schemas.openxmlformats.org/officeDocument/2006/relationships/image" Target="../media/image101.wmf"/><Relationship Id="rId5" Type="http://schemas.openxmlformats.org/officeDocument/2006/relationships/oleObject" Target="../embeddings/oleObject41.bin"/><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2.xml"/><Relationship Id="rId1" Type="http://schemas.openxmlformats.org/officeDocument/2006/relationships/vmlDrawing" Target="../drawings/vmlDrawing22.vml"/><Relationship Id="rId6" Type="http://schemas.openxmlformats.org/officeDocument/2006/relationships/image" Target="../media/image104.wmf"/><Relationship Id="rId5" Type="http://schemas.openxmlformats.org/officeDocument/2006/relationships/oleObject" Target="../embeddings/oleObject43.bin"/><Relationship Id="rId4" Type="http://schemas.openxmlformats.org/officeDocument/2006/relationships/image" Target="../media/image103.wmf"/></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22.xml"/><Relationship Id="rId1" Type="http://schemas.openxmlformats.org/officeDocument/2006/relationships/vmlDrawing" Target="../drawings/vmlDrawing23.vml"/><Relationship Id="rId6" Type="http://schemas.openxmlformats.org/officeDocument/2006/relationships/image" Target="../media/image107.wmf"/><Relationship Id="rId5" Type="http://schemas.openxmlformats.org/officeDocument/2006/relationships/oleObject" Target="../embeddings/oleObject45.bin"/><Relationship Id="rId10" Type="http://schemas.openxmlformats.org/officeDocument/2006/relationships/oleObject" Target="../embeddings/oleObject49.bin"/><Relationship Id="rId4" Type="http://schemas.openxmlformats.org/officeDocument/2006/relationships/image" Target="../media/image106.wmf"/><Relationship Id="rId9" Type="http://schemas.openxmlformats.org/officeDocument/2006/relationships/oleObject" Target="../embeddings/oleObject48.bin"/></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2.xml"/><Relationship Id="rId1" Type="http://schemas.openxmlformats.org/officeDocument/2006/relationships/vmlDrawing" Target="../drawings/vmlDrawing24.vml"/><Relationship Id="rId6" Type="http://schemas.openxmlformats.org/officeDocument/2006/relationships/image" Target="../media/image109.wmf"/><Relationship Id="rId5" Type="http://schemas.openxmlformats.org/officeDocument/2006/relationships/oleObject" Target="../embeddings/oleObject51.bin"/><Relationship Id="rId4" Type="http://schemas.openxmlformats.org/officeDocument/2006/relationships/image" Target="../media/image108.wmf"/></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notesSlide" Target="../notesSlides/notesSlide31.xml"/><Relationship Id="rId7" Type="http://schemas.openxmlformats.org/officeDocument/2006/relationships/image" Target="../media/image111.wmf"/><Relationship Id="rId2" Type="http://schemas.openxmlformats.org/officeDocument/2006/relationships/slideLayout" Target="../slideLayouts/slideLayout22.xml"/><Relationship Id="rId1" Type="http://schemas.openxmlformats.org/officeDocument/2006/relationships/vmlDrawing" Target="../drawings/vmlDrawing25.vml"/><Relationship Id="rId6" Type="http://schemas.openxmlformats.org/officeDocument/2006/relationships/oleObject" Target="../embeddings/oleObject53.bin"/><Relationship Id="rId5" Type="http://schemas.openxmlformats.org/officeDocument/2006/relationships/image" Target="../media/image110.wmf"/><Relationship Id="rId10" Type="http://schemas.openxmlformats.org/officeDocument/2006/relationships/image" Target="../media/image113.png"/><Relationship Id="rId4" Type="http://schemas.openxmlformats.org/officeDocument/2006/relationships/oleObject" Target="../embeddings/oleObject52.bin"/><Relationship Id="rId9" Type="http://schemas.openxmlformats.org/officeDocument/2006/relationships/image" Target="../media/image112.wmf"/></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oleObject" Target="../embeddings/oleObject59.bin"/><Relationship Id="rId3" Type="http://schemas.openxmlformats.org/officeDocument/2006/relationships/notesSlide" Target="../notesSlides/notesSlide33.xml"/><Relationship Id="rId7" Type="http://schemas.openxmlformats.org/officeDocument/2006/relationships/image" Target="../media/image116.wmf"/><Relationship Id="rId12" Type="http://schemas.openxmlformats.org/officeDocument/2006/relationships/image" Target="../media/image118.wmf"/><Relationship Id="rId2" Type="http://schemas.openxmlformats.org/officeDocument/2006/relationships/slideLayout" Target="../slideLayouts/slideLayout23.xml"/><Relationship Id="rId16" Type="http://schemas.openxmlformats.org/officeDocument/2006/relationships/image" Target="../media/image120.wmf"/><Relationship Id="rId1" Type="http://schemas.openxmlformats.org/officeDocument/2006/relationships/vmlDrawing" Target="../drawings/vmlDrawing26.vml"/><Relationship Id="rId6" Type="http://schemas.openxmlformats.org/officeDocument/2006/relationships/oleObject" Target="../embeddings/oleObject56.bin"/><Relationship Id="rId11" Type="http://schemas.openxmlformats.org/officeDocument/2006/relationships/oleObject" Target="../embeddings/oleObject58.bin"/><Relationship Id="rId5" Type="http://schemas.openxmlformats.org/officeDocument/2006/relationships/image" Target="../media/image115.wmf"/><Relationship Id="rId15" Type="http://schemas.openxmlformats.org/officeDocument/2006/relationships/oleObject" Target="../embeddings/oleObject60.bin"/><Relationship Id="rId10" Type="http://schemas.openxmlformats.org/officeDocument/2006/relationships/image" Target="../media/image117.wmf"/><Relationship Id="rId4" Type="http://schemas.openxmlformats.org/officeDocument/2006/relationships/oleObject" Target="../embeddings/oleObject55.bin"/><Relationship Id="rId9" Type="http://schemas.openxmlformats.org/officeDocument/2006/relationships/oleObject" Target="../embeddings/oleObject57.bin"/><Relationship Id="rId14" Type="http://schemas.openxmlformats.org/officeDocument/2006/relationships/image" Target="../media/image119.wmf"/></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notesSlide" Target="../notesSlides/notesSlide34.xml"/><Relationship Id="rId7" Type="http://schemas.openxmlformats.org/officeDocument/2006/relationships/image" Target="../media/image123.wmf"/><Relationship Id="rId2" Type="http://schemas.openxmlformats.org/officeDocument/2006/relationships/slideLayout" Target="../slideLayouts/slideLayout23.xml"/><Relationship Id="rId1" Type="http://schemas.openxmlformats.org/officeDocument/2006/relationships/vmlDrawing" Target="../drawings/vmlDrawing27.vml"/><Relationship Id="rId6" Type="http://schemas.openxmlformats.org/officeDocument/2006/relationships/oleObject" Target="../embeddings/oleObject62.bin"/><Relationship Id="rId5" Type="http://schemas.openxmlformats.org/officeDocument/2006/relationships/image" Target="../media/image122.wmf"/><Relationship Id="rId10" Type="http://schemas.openxmlformats.org/officeDocument/2006/relationships/image" Target="../media/image125.jpg"/><Relationship Id="rId4" Type="http://schemas.openxmlformats.org/officeDocument/2006/relationships/oleObject" Target="../embeddings/oleObject61.bin"/><Relationship Id="rId9" Type="http://schemas.openxmlformats.org/officeDocument/2006/relationships/image" Target="../media/image124.wmf"/></Relationships>
</file>

<file path=ppt/slides/_rels/slide7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oleObject" Target="../embeddings/oleObject72.bin"/><Relationship Id="rId3" Type="http://schemas.openxmlformats.org/officeDocument/2006/relationships/oleObject" Target="../embeddings/oleObject64.bin"/><Relationship Id="rId7" Type="http://schemas.openxmlformats.org/officeDocument/2006/relationships/oleObject" Target="../embeddings/oleObject66.bin"/><Relationship Id="rId12" Type="http://schemas.openxmlformats.org/officeDocument/2006/relationships/oleObject" Target="../embeddings/oleObject71.bin"/><Relationship Id="rId2" Type="http://schemas.openxmlformats.org/officeDocument/2006/relationships/slideLayout" Target="../slideLayouts/slideLayout23.xml"/><Relationship Id="rId1" Type="http://schemas.openxmlformats.org/officeDocument/2006/relationships/vmlDrawing" Target="../drawings/vmlDrawing28.vml"/><Relationship Id="rId6" Type="http://schemas.openxmlformats.org/officeDocument/2006/relationships/image" Target="../media/image128.wmf"/><Relationship Id="rId11" Type="http://schemas.openxmlformats.org/officeDocument/2006/relationships/oleObject" Target="../embeddings/oleObject70.bin"/><Relationship Id="rId5" Type="http://schemas.openxmlformats.org/officeDocument/2006/relationships/oleObject" Target="../embeddings/oleObject65.bin"/><Relationship Id="rId10" Type="http://schemas.openxmlformats.org/officeDocument/2006/relationships/oleObject" Target="../embeddings/oleObject69.bin"/><Relationship Id="rId4" Type="http://schemas.openxmlformats.org/officeDocument/2006/relationships/image" Target="../media/image122.wmf"/><Relationship Id="rId9" Type="http://schemas.openxmlformats.org/officeDocument/2006/relationships/oleObject" Target="../embeddings/oleObject68.bin"/><Relationship Id="rId14" Type="http://schemas.openxmlformats.org/officeDocument/2006/relationships/image" Target="../media/image129.wmf"/></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oleObject" Target="../embeddings/oleObject73.bin"/><Relationship Id="rId7" Type="http://schemas.openxmlformats.org/officeDocument/2006/relationships/oleObject" Target="../embeddings/oleObject75.bin"/><Relationship Id="rId2" Type="http://schemas.openxmlformats.org/officeDocument/2006/relationships/slideLayout" Target="../slideLayouts/slideLayout23.xml"/><Relationship Id="rId1" Type="http://schemas.openxmlformats.org/officeDocument/2006/relationships/vmlDrawing" Target="../drawings/vmlDrawing29.vml"/><Relationship Id="rId6" Type="http://schemas.openxmlformats.org/officeDocument/2006/relationships/image" Target="../media/image128.wmf"/><Relationship Id="rId5" Type="http://schemas.openxmlformats.org/officeDocument/2006/relationships/oleObject" Target="../embeddings/oleObject74.bin"/><Relationship Id="rId4" Type="http://schemas.openxmlformats.org/officeDocument/2006/relationships/image" Target="../media/image122.wmf"/><Relationship Id="rId9" Type="http://schemas.openxmlformats.org/officeDocument/2006/relationships/oleObject" Target="../embeddings/oleObject77.bin"/></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2.xml"/><Relationship Id="rId1" Type="http://schemas.openxmlformats.org/officeDocument/2006/relationships/vmlDrawing" Target="../drawings/vmlDrawing30.vml"/><Relationship Id="rId6" Type="http://schemas.openxmlformats.org/officeDocument/2006/relationships/image" Target="../media/image134.png"/><Relationship Id="rId5" Type="http://schemas.openxmlformats.org/officeDocument/2006/relationships/image" Target="../media/image133.wmf"/><Relationship Id="rId4" Type="http://schemas.openxmlformats.org/officeDocument/2006/relationships/oleObject" Target="../embeddings/oleObject78.bin"/></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82.bin"/><Relationship Id="rId3" Type="http://schemas.openxmlformats.org/officeDocument/2006/relationships/oleObject" Target="../embeddings/oleObject79.bin"/><Relationship Id="rId7" Type="http://schemas.openxmlformats.org/officeDocument/2006/relationships/image" Target="../media/image137.wmf"/><Relationship Id="rId2" Type="http://schemas.openxmlformats.org/officeDocument/2006/relationships/slideLayout" Target="../slideLayouts/slideLayout23.xml"/><Relationship Id="rId1" Type="http://schemas.openxmlformats.org/officeDocument/2006/relationships/vmlDrawing" Target="../drawings/vmlDrawing31.vml"/><Relationship Id="rId6" Type="http://schemas.openxmlformats.org/officeDocument/2006/relationships/oleObject" Target="../embeddings/oleObject81.bin"/><Relationship Id="rId5" Type="http://schemas.openxmlformats.org/officeDocument/2006/relationships/oleObject" Target="../embeddings/oleObject80.bin"/><Relationship Id="rId10" Type="http://schemas.openxmlformats.org/officeDocument/2006/relationships/oleObject" Target="../embeddings/oleObject83.bin"/><Relationship Id="rId4" Type="http://schemas.openxmlformats.org/officeDocument/2006/relationships/image" Target="../media/image136.wmf"/><Relationship Id="rId9" Type="http://schemas.openxmlformats.org/officeDocument/2006/relationships/image" Target="../media/image138.wmf"/></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2.xml"/><Relationship Id="rId1" Type="http://schemas.openxmlformats.org/officeDocument/2006/relationships/vmlDrawing" Target="../drawings/vmlDrawing32.vml"/><Relationship Id="rId6" Type="http://schemas.openxmlformats.org/officeDocument/2006/relationships/image" Target="../media/image140.png"/><Relationship Id="rId5" Type="http://schemas.openxmlformats.org/officeDocument/2006/relationships/image" Target="../media/image139.wmf"/><Relationship Id="rId4" Type="http://schemas.openxmlformats.org/officeDocument/2006/relationships/oleObject" Target="../embeddings/oleObject84.bin"/></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22.xml"/><Relationship Id="rId1" Type="http://schemas.openxmlformats.org/officeDocument/2006/relationships/vmlDrawing" Target="../drawings/vmlDrawing33.vml"/><Relationship Id="rId6" Type="http://schemas.openxmlformats.org/officeDocument/2006/relationships/oleObject" Target="../embeddings/oleObject86.bin"/><Relationship Id="rId5" Type="http://schemas.openxmlformats.org/officeDocument/2006/relationships/image" Target="../media/image142.png"/><Relationship Id="rId4" Type="http://schemas.openxmlformats.org/officeDocument/2006/relationships/image" Target="../media/image141.wmf"/></Relationships>
</file>

<file path=ppt/slides/_rels/slide9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3.xml"/><Relationship Id="rId1" Type="http://schemas.openxmlformats.org/officeDocument/2006/relationships/slideLayout" Target="../slideLayouts/slideLayout22.xml"/><Relationship Id="rId4" Type="http://schemas.openxmlformats.org/officeDocument/2006/relationships/image" Target="../media/image144.pn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22.xml"/><Relationship Id="rId1" Type="http://schemas.openxmlformats.org/officeDocument/2006/relationships/vmlDrawing" Target="../drawings/vmlDrawing34.vml"/><Relationship Id="rId6" Type="http://schemas.openxmlformats.org/officeDocument/2006/relationships/image" Target="../media/image145.wmf"/><Relationship Id="rId5" Type="http://schemas.openxmlformats.org/officeDocument/2006/relationships/oleObject" Target="../embeddings/oleObject88.bin"/><Relationship Id="rId4" Type="http://schemas.openxmlformats.org/officeDocument/2006/relationships/image" Target="../media/image141.w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89.bin"/><Relationship Id="rId2" Type="http://schemas.openxmlformats.org/officeDocument/2006/relationships/slideLayout" Target="../slideLayouts/slideLayout22.xml"/><Relationship Id="rId1" Type="http://schemas.openxmlformats.org/officeDocument/2006/relationships/vmlDrawing" Target="../drawings/vmlDrawing35.vml"/><Relationship Id="rId4" Type="http://schemas.openxmlformats.org/officeDocument/2006/relationships/image" Target="../media/image146.w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2.xml"/><Relationship Id="rId1" Type="http://schemas.openxmlformats.org/officeDocument/2006/relationships/vmlDrawing" Target="../drawings/vmlDrawing36.vml"/><Relationship Id="rId5" Type="http://schemas.openxmlformats.org/officeDocument/2006/relationships/oleObject" Target="../embeddings/oleObject91.bin"/><Relationship Id="rId4" Type="http://schemas.openxmlformats.org/officeDocument/2006/relationships/image" Target="../media/image147.w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22.xml"/><Relationship Id="rId1" Type="http://schemas.openxmlformats.org/officeDocument/2006/relationships/vmlDrawing" Target="../drawings/vmlDrawing37.vml"/><Relationship Id="rId5" Type="http://schemas.openxmlformats.org/officeDocument/2006/relationships/oleObject" Target="../embeddings/oleObject93.bin"/><Relationship Id="rId4" Type="http://schemas.openxmlformats.org/officeDocument/2006/relationships/image" Target="../media/image148.wmf"/></Relationships>
</file>

<file path=ppt/slides/_rels/slide9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13</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Carbohydrates</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463657D3-0029-4FB6-A24C-CAB832988B4E}"/>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704610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a:t>
            </a:r>
          </a:p>
        </p:txBody>
      </p:sp>
      <p:sp>
        <p:nvSpPr>
          <p:cNvPr id="4" name="Content Placeholder 3"/>
          <p:cNvSpPr>
            <a:spLocks noGrp="1"/>
          </p:cNvSpPr>
          <p:nvPr>
            <p:ph sz="quarter" idx="13"/>
          </p:nvPr>
        </p:nvSpPr>
        <p:spPr>
          <a:xfrm>
            <a:off x="457200" y="1556327"/>
            <a:ext cx="8229600" cy="794987"/>
          </a:xfrm>
        </p:spPr>
        <p:txBody>
          <a:bodyPr/>
          <a:lstStyle/>
          <a:p>
            <a:pPr marL="432" indent="0">
              <a:buNone/>
            </a:pPr>
            <a:r>
              <a:rPr lang="en-US" dirty="0"/>
              <a:t>Identify each as </a:t>
            </a:r>
            <a:r>
              <a:rPr lang="en-US" b="1" dirty="0" err="1"/>
              <a:t>aldo</a:t>
            </a:r>
            <a:r>
              <a:rPr lang="en-US" dirty="0"/>
              <a:t> or </a:t>
            </a:r>
            <a:r>
              <a:rPr lang="en-US" b="1" dirty="0" err="1"/>
              <a:t>keto</a:t>
            </a:r>
            <a:r>
              <a:rPr lang="en-US" b="1" dirty="0"/>
              <a:t> </a:t>
            </a:r>
            <a:r>
              <a:rPr lang="en-US" dirty="0"/>
              <a:t>and as </a:t>
            </a:r>
            <a:r>
              <a:rPr lang="en-US" dirty="0" err="1"/>
              <a:t>tetrose</a:t>
            </a:r>
            <a:r>
              <a:rPr lang="en-US" dirty="0"/>
              <a:t>, pentose, or hexose.</a:t>
            </a:r>
            <a:endParaRPr lang="en-IN" dirty="0"/>
          </a:p>
        </p:txBody>
      </p:sp>
      <p:sp>
        <p:nvSpPr>
          <p:cNvPr id="5" name="Content Placeholder 4"/>
          <p:cNvSpPr>
            <a:spLocks noGrp="1"/>
          </p:cNvSpPr>
          <p:nvPr>
            <p:ph sz="quarter" idx="14"/>
          </p:nvPr>
        </p:nvSpPr>
        <p:spPr>
          <a:xfrm>
            <a:off x="457200" y="2719449"/>
            <a:ext cx="2085528" cy="403761"/>
          </a:xfrm>
        </p:spPr>
        <p:txBody>
          <a:bodyPr/>
          <a:lstStyle/>
          <a:p>
            <a:pPr marL="432" indent="0">
              <a:buNone/>
            </a:pPr>
            <a:r>
              <a:rPr lang="en-US" dirty="0">
                <a:solidFill>
                  <a:schemeClr val="tx2"/>
                </a:solidFill>
              </a:rPr>
              <a:t>A. </a:t>
            </a:r>
            <a:r>
              <a:rPr lang="en-US" dirty="0" err="1">
                <a:ea typeface="ＭＳ Ｐゴシック" pitchFamily="34" charset="-128"/>
                <a:cs typeface="Times New Roman" pitchFamily="18" charset="0"/>
              </a:rPr>
              <a:t>aldohexose</a:t>
            </a:r>
            <a:endParaRPr lang="en-IN" dirty="0"/>
          </a:p>
        </p:txBody>
      </p:sp>
      <p:pic>
        <p:nvPicPr>
          <p:cNvPr id="14" name="Content Placeholder 13" descr="The structure is a 6 carbon chain where the carbons are in a column. C 1 is single bonded to H to the right and double bonded to O above. C 6 is C H 2 O H. C 2, 3, 4, and 5 are each single bonded to H to the left and single bonded to O H to the right.">
            <a:extLst>
              <a:ext uri="{FF2B5EF4-FFF2-40B4-BE49-F238E27FC236}">
                <a16:creationId xmlns:a16="http://schemas.microsoft.com/office/drawing/2014/main" id="{A556B50E-962A-4580-B4E4-405666FAD85F}"/>
              </a:ext>
            </a:extLst>
          </p:cNvPr>
          <p:cNvPicPr>
            <a:picLocks noGrp="1" noChangeAspect="1"/>
          </p:cNvPicPr>
          <p:nvPr>
            <p:ph sz="quarter" idx="15"/>
          </p:nvPr>
        </p:nvPicPr>
        <p:blipFill>
          <a:blip r:embed="rId3"/>
          <a:stretch>
            <a:fillRect/>
          </a:stretch>
        </p:blipFill>
        <p:spPr>
          <a:xfrm>
            <a:off x="1189299" y="3277587"/>
            <a:ext cx="1353429" cy="2975106"/>
          </a:xfrm>
          <a:prstGeom prst="rect">
            <a:avLst/>
          </a:prstGeom>
        </p:spPr>
      </p:pic>
      <p:sp>
        <p:nvSpPr>
          <p:cNvPr id="7" name="Content Placeholder 6"/>
          <p:cNvSpPr>
            <a:spLocks noGrp="1"/>
          </p:cNvSpPr>
          <p:nvPr>
            <p:ph sz="quarter" idx="16"/>
          </p:nvPr>
        </p:nvSpPr>
        <p:spPr>
          <a:xfrm>
            <a:off x="3479471" y="2719449"/>
            <a:ext cx="2398256" cy="427511"/>
          </a:xfrm>
        </p:spPr>
        <p:txBody>
          <a:bodyPr/>
          <a:lstStyle/>
          <a:p>
            <a:pPr marL="432" indent="0">
              <a:buNone/>
            </a:pPr>
            <a:r>
              <a:rPr lang="en-US" dirty="0">
                <a:solidFill>
                  <a:schemeClr val="tx2"/>
                </a:solidFill>
              </a:rPr>
              <a:t>B. </a:t>
            </a:r>
            <a:r>
              <a:rPr lang="en-US" dirty="0" err="1">
                <a:ea typeface="ＭＳ Ｐゴシック" pitchFamily="34" charset="-128"/>
                <a:cs typeface="Times New Roman" pitchFamily="18" charset="0"/>
              </a:rPr>
              <a:t>ketopentose</a:t>
            </a:r>
            <a:endParaRPr lang="en-IN" dirty="0"/>
          </a:p>
        </p:txBody>
      </p:sp>
      <p:pic>
        <p:nvPicPr>
          <p:cNvPr id="15" name="Content Placeholder 14" descr="The structure is a 5 carbon chain where the carbons are in a column. For long description in Notes pane, press F6.">
            <a:extLst>
              <a:ext uri="{FF2B5EF4-FFF2-40B4-BE49-F238E27FC236}">
                <a16:creationId xmlns:a16="http://schemas.microsoft.com/office/drawing/2014/main" id="{94258624-4F93-42A6-AB75-5BD692A98BAE}"/>
              </a:ext>
            </a:extLst>
          </p:cNvPr>
          <p:cNvPicPr>
            <a:picLocks noGrp="1" noChangeAspect="1"/>
          </p:cNvPicPr>
          <p:nvPr>
            <p:ph sz="quarter" idx="17"/>
          </p:nvPr>
        </p:nvPicPr>
        <p:blipFill>
          <a:blip r:embed="rId4"/>
          <a:stretch>
            <a:fillRect/>
          </a:stretch>
        </p:blipFill>
        <p:spPr>
          <a:xfrm>
            <a:off x="4219471" y="3277587"/>
            <a:ext cx="1658256" cy="2286198"/>
          </a:xfrm>
          <a:prstGeom prst="rect">
            <a:avLst/>
          </a:prstGeom>
        </p:spPr>
      </p:pic>
    </p:spTree>
    <p:extLst>
      <p:ext uri="{BB962C8B-B14F-4D97-AF65-F5344CB8AC3E}">
        <p14:creationId xmlns:p14="http://schemas.microsoft.com/office/powerpoint/2010/main" val="11484983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a:t>
            </a:r>
          </a:p>
        </p:txBody>
      </p:sp>
      <p:sp>
        <p:nvSpPr>
          <p:cNvPr id="3" name="Content Placeholder 2"/>
          <p:cNvSpPr>
            <a:spLocks noGrp="1"/>
          </p:cNvSpPr>
          <p:nvPr>
            <p:ph sz="quarter" idx="13"/>
          </p:nvPr>
        </p:nvSpPr>
        <p:spPr>
          <a:xfrm>
            <a:off x="457200" y="1556327"/>
            <a:ext cx="8331200" cy="793173"/>
          </a:xfrm>
        </p:spPr>
        <p:txBody>
          <a:bodyPr/>
          <a:lstStyle/>
          <a:p>
            <a:pPr marL="432" indent="0">
              <a:buNone/>
            </a:pPr>
            <a:r>
              <a:rPr lang="en-US" dirty="0"/>
              <a:t>Identify the polysaccharides and types of </a:t>
            </a:r>
            <a:r>
              <a:rPr lang="en-US" dirty="0" err="1"/>
              <a:t>glycosidic</a:t>
            </a:r>
            <a:r>
              <a:rPr lang="en-US" dirty="0"/>
              <a:t> bonds in each of the following:</a:t>
            </a:r>
            <a:endParaRPr lang="en-IN" dirty="0"/>
          </a:p>
        </p:txBody>
      </p:sp>
      <p:sp>
        <p:nvSpPr>
          <p:cNvPr id="4" name="Content Placeholder 3"/>
          <p:cNvSpPr>
            <a:spLocks noGrp="1"/>
          </p:cNvSpPr>
          <p:nvPr>
            <p:ph sz="quarter" idx="14"/>
          </p:nvPr>
        </p:nvSpPr>
        <p:spPr>
          <a:xfrm>
            <a:off x="457200" y="2555875"/>
            <a:ext cx="419100" cy="444500"/>
          </a:xfrm>
        </p:spPr>
        <p:txBody>
          <a:bodyPr/>
          <a:lstStyle/>
          <a:p>
            <a:pPr marL="432" indent="0">
              <a:buNone/>
            </a:pPr>
            <a:r>
              <a:rPr lang="en-IN" dirty="0">
                <a:solidFill>
                  <a:schemeClr val="tx2"/>
                </a:solidFill>
              </a:rPr>
              <a:t>A.</a:t>
            </a:r>
          </a:p>
        </p:txBody>
      </p:sp>
      <p:pic>
        <p:nvPicPr>
          <p:cNvPr id="13" name="Content Placeholder 12" descr="A cotton plant.">
            <a:extLst>
              <a:ext uri="{FF2B5EF4-FFF2-40B4-BE49-F238E27FC236}">
                <a16:creationId xmlns:a16="http://schemas.microsoft.com/office/drawing/2014/main" id="{182738E6-C8DF-4935-B182-F80C05D3DA9C}"/>
              </a:ext>
            </a:extLst>
          </p:cNvPr>
          <p:cNvPicPr>
            <a:picLocks noGrp="1" noChangeAspect="1"/>
          </p:cNvPicPr>
          <p:nvPr>
            <p:ph sz="quarter" idx="15"/>
          </p:nvPr>
        </p:nvPicPr>
        <p:blipFill>
          <a:blip r:embed="rId2"/>
          <a:stretch>
            <a:fillRect/>
          </a:stretch>
        </p:blipFill>
        <p:spPr>
          <a:xfrm>
            <a:off x="994378" y="2555875"/>
            <a:ext cx="3298222" cy="2164268"/>
          </a:xfrm>
          <a:prstGeom prst="rect">
            <a:avLst/>
          </a:prstGeom>
        </p:spPr>
      </p:pic>
      <p:sp>
        <p:nvSpPr>
          <p:cNvPr id="6" name="Content Placeholder 5"/>
          <p:cNvSpPr>
            <a:spLocks noGrp="1"/>
          </p:cNvSpPr>
          <p:nvPr>
            <p:ph sz="quarter" idx="16"/>
          </p:nvPr>
        </p:nvSpPr>
        <p:spPr>
          <a:xfrm>
            <a:off x="4800601" y="2555875"/>
            <a:ext cx="419100" cy="444500"/>
          </a:xfrm>
        </p:spPr>
        <p:txBody>
          <a:bodyPr/>
          <a:lstStyle/>
          <a:p>
            <a:pPr marL="0" indent="0">
              <a:buNone/>
            </a:pPr>
            <a:r>
              <a:rPr lang="en-IN" dirty="0">
                <a:solidFill>
                  <a:schemeClr val="tx2"/>
                </a:solidFill>
              </a:rPr>
              <a:t>B.</a:t>
            </a:r>
          </a:p>
        </p:txBody>
      </p:sp>
      <p:pic>
        <p:nvPicPr>
          <p:cNvPr id="14" name="Content Placeholder 13" descr="A pile of potatoes.">
            <a:extLst>
              <a:ext uri="{FF2B5EF4-FFF2-40B4-BE49-F238E27FC236}">
                <a16:creationId xmlns:a16="http://schemas.microsoft.com/office/drawing/2014/main" id="{AA430E9C-ADFA-447F-A216-93DDA2C175CB}"/>
              </a:ext>
            </a:extLst>
          </p:cNvPr>
          <p:cNvPicPr>
            <a:picLocks noGrp="1" noChangeAspect="1"/>
          </p:cNvPicPr>
          <p:nvPr>
            <p:ph sz="quarter" idx="17"/>
          </p:nvPr>
        </p:nvPicPr>
        <p:blipFill>
          <a:blip r:embed="rId3"/>
          <a:stretch>
            <a:fillRect/>
          </a:stretch>
        </p:blipFill>
        <p:spPr>
          <a:xfrm>
            <a:off x="5344324" y="2555875"/>
            <a:ext cx="2328874" cy="2121592"/>
          </a:xfrm>
          <a:prstGeom prst="rect">
            <a:avLst/>
          </a:prstGeom>
        </p:spPr>
      </p:pic>
    </p:spTree>
    <p:extLst>
      <p:ext uri="{BB962C8B-B14F-4D97-AF65-F5344CB8AC3E}">
        <p14:creationId xmlns:p14="http://schemas.microsoft.com/office/powerpoint/2010/main" val="32527655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a:t>
            </a:r>
          </a:p>
        </p:txBody>
      </p:sp>
      <p:sp>
        <p:nvSpPr>
          <p:cNvPr id="3" name="Content Placeholder 2"/>
          <p:cNvSpPr>
            <a:spLocks noGrp="1"/>
          </p:cNvSpPr>
          <p:nvPr>
            <p:ph sz="quarter" idx="13"/>
          </p:nvPr>
        </p:nvSpPr>
        <p:spPr>
          <a:xfrm>
            <a:off x="457200" y="1556327"/>
            <a:ext cx="8089900" cy="805873"/>
          </a:xfrm>
        </p:spPr>
        <p:txBody>
          <a:bodyPr/>
          <a:lstStyle/>
          <a:p>
            <a:pPr marL="432" indent="0">
              <a:buNone/>
            </a:pPr>
            <a:r>
              <a:rPr lang="en-US" dirty="0"/>
              <a:t>Identify the polysaccharides and types of </a:t>
            </a:r>
            <a:r>
              <a:rPr lang="en-US" dirty="0" err="1"/>
              <a:t>glycosidic</a:t>
            </a:r>
            <a:r>
              <a:rPr lang="en-US" dirty="0"/>
              <a:t> bonds in each of the following:</a:t>
            </a:r>
            <a:endParaRPr lang="en-IN" dirty="0"/>
          </a:p>
        </p:txBody>
      </p:sp>
      <p:sp>
        <p:nvSpPr>
          <p:cNvPr id="4" name="Content Placeholder 3"/>
          <p:cNvSpPr>
            <a:spLocks noGrp="1"/>
          </p:cNvSpPr>
          <p:nvPr>
            <p:ph sz="quarter" idx="14"/>
          </p:nvPr>
        </p:nvSpPr>
        <p:spPr>
          <a:xfrm>
            <a:off x="457200" y="2555875"/>
            <a:ext cx="1778000" cy="444500"/>
          </a:xfrm>
        </p:spPr>
        <p:txBody>
          <a:bodyPr/>
          <a:lstStyle/>
          <a:p>
            <a:pPr marL="432" indent="0">
              <a:buNone/>
            </a:pPr>
            <a:r>
              <a:rPr lang="en-IN" dirty="0">
                <a:solidFill>
                  <a:schemeClr val="tx2"/>
                </a:solidFill>
              </a:rPr>
              <a:t>A. </a:t>
            </a:r>
            <a:r>
              <a:rPr lang="en-IN" dirty="0"/>
              <a:t>cellulose</a:t>
            </a:r>
          </a:p>
        </p:txBody>
      </p:sp>
      <p:graphicFrame>
        <p:nvGraphicFramePr>
          <p:cNvPr id="13" name="Object 12" descr="beta - 1,"/>
          <p:cNvGraphicFramePr>
            <a:graphicFrameLocks noChangeAspect="1"/>
          </p:cNvGraphicFramePr>
          <p:nvPr>
            <p:extLst/>
          </p:nvPr>
        </p:nvGraphicFramePr>
        <p:xfrm>
          <a:off x="2853817" y="2563813"/>
          <a:ext cx="672083" cy="373215"/>
        </p:xfrm>
        <a:graphic>
          <a:graphicData uri="http://schemas.openxmlformats.org/presentationml/2006/ole">
            <mc:AlternateContent xmlns:mc="http://schemas.openxmlformats.org/markup-compatibility/2006">
              <mc:Choice xmlns:v="urn:schemas-microsoft-com:vml" Requires="v">
                <p:oleObj spid="_x0000_s38917" name="Equation" r:id="rId3" imgW="368280" imgH="203040" progId="Equation.DSMT4">
                  <p:embed/>
                </p:oleObj>
              </mc:Choice>
              <mc:Fallback>
                <p:oleObj name="Equation" r:id="rId3" imgW="368280" imgH="203040" progId="Equation.DSMT4">
                  <p:embed/>
                  <p:pic>
                    <p:nvPicPr>
                      <p:cNvPr id="13" name="Object 12" descr="beta - 1,"/>
                      <p:cNvPicPr/>
                      <p:nvPr/>
                    </p:nvPicPr>
                    <p:blipFill>
                      <a:blip r:embed="rId4"/>
                      <a:stretch>
                        <a:fillRect/>
                      </a:stretch>
                    </p:blipFill>
                    <p:spPr>
                      <a:xfrm>
                        <a:off x="2853817" y="2563813"/>
                        <a:ext cx="672083" cy="373215"/>
                      </a:xfrm>
                      <a:prstGeom prst="rect">
                        <a:avLst/>
                      </a:prstGeom>
                    </p:spPr>
                  </p:pic>
                </p:oleObj>
              </mc:Fallback>
            </mc:AlternateContent>
          </a:graphicData>
        </a:graphic>
      </p:graphicFrame>
      <p:sp>
        <p:nvSpPr>
          <p:cNvPr id="5" name="Content Placeholder 4"/>
          <p:cNvSpPr>
            <a:spLocks noGrp="1"/>
          </p:cNvSpPr>
          <p:nvPr>
            <p:ph sz="quarter" idx="15"/>
          </p:nvPr>
        </p:nvSpPr>
        <p:spPr>
          <a:xfrm>
            <a:off x="3708401" y="2555875"/>
            <a:ext cx="2743200" cy="444500"/>
          </a:xfrm>
        </p:spPr>
        <p:txBody>
          <a:bodyPr/>
          <a:lstStyle/>
          <a:p>
            <a:pPr marL="0" indent="0">
              <a:buNone/>
            </a:pPr>
            <a:r>
              <a:rPr lang="en-US" dirty="0">
                <a:ea typeface="ＭＳ Ｐゴシック" pitchFamily="34" charset="-128"/>
                <a:cs typeface="Times New Roman" pitchFamily="18" charset="0"/>
              </a:rPr>
              <a:t>4-glycosidic bonds</a:t>
            </a:r>
            <a:endParaRPr lang="en-IN" dirty="0">
              <a:cs typeface="Times New Roman" panose="02020603050405020304" pitchFamily="18" charset="0"/>
            </a:endParaRPr>
          </a:p>
        </p:txBody>
      </p:sp>
      <p:sp>
        <p:nvSpPr>
          <p:cNvPr id="6" name="Content Placeholder 5"/>
          <p:cNvSpPr>
            <a:spLocks noGrp="1"/>
          </p:cNvSpPr>
          <p:nvPr>
            <p:ph sz="quarter" idx="16"/>
          </p:nvPr>
        </p:nvSpPr>
        <p:spPr>
          <a:xfrm>
            <a:off x="457201" y="3138641"/>
            <a:ext cx="1778000" cy="430059"/>
          </a:xfrm>
        </p:spPr>
        <p:txBody>
          <a:bodyPr/>
          <a:lstStyle/>
          <a:p>
            <a:pPr marL="432" indent="0">
              <a:buNone/>
            </a:pPr>
            <a:r>
              <a:rPr lang="en-IN" dirty="0">
                <a:solidFill>
                  <a:schemeClr val="tx2"/>
                </a:solidFill>
              </a:rPr>
              <a:t>B. </a:t>
            </a:r>
            <a:r>
              <a:rPr lang="en-IN" dirty="0"/>
              <a:t>amylose</a:t>
            </a:r>
          </a:p>
        </p:txBody>
      </p:sp>
      <p:graphicFrame>
        <p:nvGraphicFramePr>
          <p:cNvPr id="14" name="Object 13" descr="alpha - 1,"/>
          <p:cNvGraphicFramePr>
            <a:graphicFrameLocks noChangeAspect="1"/>
          </p:cNvGraphicFramePr>
          <p:nvPr>
            <p:extLst/>
          </p:nvPr>
        </p:nvGraphicFramePr>
        <p:xfrm>
          <a:off x="2874517" y="3138641"/>
          <a:ext cx="671513" cy="350837"/>
        </p:xfrm>
        <a:graphic>
          <a:graphicData uri="http://schemas.openxmlformats.org/presentationml/2006/ole">
            <mc:AlternateContent xmlns:mc="http://schemas.openxmlformats.org/markup-compatibility/2006">
              <mc:Choice xmlns:v="urn:schemas-microsoft-com:vml" Requires="v">
                <p:oleObj spid="_x0000_s38918" name="Equation" r:id="rId5" imgW="368280" imgH="190440" progId="Equation.DSMT4">
                  <p:embed/>
                </p:oleObj>
              </mc:Choice>
              <mc:Fallback>
                <p:oleObj name="Equation" r:id="rId5" imgW="368280" imgH="190440" progId="Equation.DSMT4">
                  <p:embed/>
                  <p:pic>
                    <p:nvPicPr>
                      <p:cNvPr id="14" name="Object 13" descr="alpha - 1,"/>
                      <p:cNvPicPr/>
                      <p:nvPr/>
                    </p:nvPicPr>
                    <p:blipFill>
                      <a:blip r:embed="rId6"/>
                      <a:stretch>
                        <a:fillRect/>
                      </a:stretch>
                    </p:blipFill>
                    <p:spPr>
                      <a:xfrm>
                        <a:off x="2874517" y="3138641"/>
                        <a:ext cx="671513" cy="350837"/>
                      </a:xfrm>
                      <a:prstGeom prst="rect">
                        <a:avLst/>
                      </a:prstGeom>
                    </p:spPr>
                  </p:pic>
                </p:oleObj>
              </mc:Fallback>
            </mc:AlternateContent>
          </a:graphicData>
        </a:graphic>
      </p:graphicFrame>
      <p:sp>
        <p:nvSpPr>
          <p:cNvPr id="7" name="Content Placeholder 6"/>
          <p:cNvSpPr>
            <a:spLocks noGrp="1"/>
          </p:cNvSpPr>
          <p:nvPr>
            <p:ph sz="quarter" idx="17"/>
          </p:nvPr>
        </p:nvSpPr>
        <p:spPr>
          <a:xfrm>
            <a:off x="3708401" y="3138642"/>
            <a:ext cx="2743200" cy="430058"/>
          </a:xfrm>
        </p:spPr>
        <p:txBody>
          <a:bodyPr/>
          <a:lstStyle/>
          <a:p>
            <a:pPr marL="0" indent="0">
              <a:buNone/>
            </a:pPr>
            <a:r>
              <a:rPr lang="en-US" dirty="0">
                <a:ea typeface="ＭＳ Ｐゴシック" pitchFamily="34" charset="-128"/>
                <a:cs typeface="Times New Roman" pitchFamily="18" charset="0"/>
              </a:rPr>
              <a:t>4-glycosidic bonds</a:t>
            </a:r>
            <a:endParaRPr lang="en-IN" dirty="0"/>
          </a:p>
        </p:txBody>
      </p:sp>
      <p:sp>
        <p:nvSpPr>
          <p:cNvPr id="8" name="Content Placeholder 7"/>
          <p:cNvSpPr>
            <a:spLocks noGrp="1"/>
          </p:cNvSpPr>
          <p:nvPr>
            <p:ph sz="quarter" idx="18"/>
          </p:nvPr>
        </p:nvSpPr>
        <p:spPr>
          <a:xfrm>
            <a:off x="800100" y="3776816"/>
            <a:ext cx="1790699" cy="426883"/>
          </a:xfrm>
        </p:spPr>
        <p:txBody>
          <a:bodyPr/>
          <a:lstStyle/>
          <a:p>
            <a:pPr marL="432" indent="0">
              <a:buNone/>
            </a:pPr>
            <a:r>
              <a:rPr lang="en-IN" dirty="0"/>
              <a:t>amylopectin</a:t>
            </a:r>
          </a:p>
        </p:txBody>
      </p:sp>
      <p:graphicFrame>
        <p:nvGraphicFramePr>
          <p:cNvPr id="15" name="Object 14" descr="alpha - 1,4 - and alpha - 1,"/>
          <p:cNvGraphicFramePr>
            <a:graphicFrameLocks noChangeAspect="1"/>
          </p:cNvGraphicFramePr>
          <p:nvPr>
            <p:extLst/>
          </p:nvPr>
        </p:nvGraphicFramePr>
        <p:xfrm>
          <a:off x="2874517" y="3770466"/>
          <a:ext cx="2198688" cy="374650"/>
        </p:xfrm>
        <a:graphic>
          <a:graphicData uri="http://schemas.openxmlformats.org/presentationml/2006/ole">
            <mc:AlternateContent xmlns:mc="http://schemas.openxmlformats.org/markup-compatibility/2006">
              <mc:Choice xmlns:v="urn:schemas-microsoft-com:vml" Requires="v">
                <p:oleObj spid="_x0000_s38919" name="Equation" r:id="rId7" imgW="1206360" imgH="203040" progId="Equation.DSMT4">
                  <p:embed/>
                </p:oleObj>
              </mc:Choice>
              <mc:Fallback>
                <p:oleObj name="Equation" r:id="rId7" imgW="1206360" imgH="203040" progId="Equation.DSMT4">
                  <p:embed/>
                  <p:pic>
                    <p:nvPicPr>
                      <p:cNvPr id="15" name="Object 14" descr="alpha - 1,4 - and alpha - 1,"/>
                      <p:cNvPicPr/>
                      <p:nvPr/>
                    </p:nvPicPr>
                    <p:blipFill>
                      <a:blip r:embed="rId8"/>
                      <a:stretch>
                        <a:fillRect/>
                      </a:stretch>
                    </p:blipFill>
                    <p:spPr>
                      <a:xfrm>
                        <a:off x="2874517" y="3770466"/>
                        <a:ext cx="2198688" cy="374650"/>
                      </a:xfrm>
                      <a:prstGeom prst="rect">
                        <a:avLst/>
                      </a:prstGeom>
                    </p:spPr>
                  </p:pic>
                </p:oleObj>
              </mc:Fallback>
            </mc:AlternateContent>
          </a:graphicData>
        </a:graphic>
      </p:graphicFrame>
      <p:sp>
        <p:nvSpPr>
          <p:cNvPr id="9" name="Content Placeholder 8"/>
          <p:cNvSpPr>
            <a:spLocks noGrp="1"/>
          </p:cNvSpPr>
          <p:nvPr>
            <p:ph sz="quarter" idx="19"/>
          </p:nvPr>
        </p:nvSpPr>
        <p:spPr>
          <a:xfrm>
            <a:off x="5194301" y="3706968"/>
            <a:ext cx="2755900" cy="438148"/>
          </a:xfrm>
        </p:spPr>
        <p:txBody>
          <a:bodyPr/>
          <a:lstStyle/>
          <a:p>
            <a:pPr marL="432" indent="0">
              <a:buNone/>
            </a:pPr>
            <a:r>
              <a:rPr lang="en-US" dirty="0">
                <a:ea typeface="ＭＳ Ｐゴシック" pitchFamily="34" charset="-128"/>
                <a:cs typeface="Times New Roman" pitchFamily="18" charset="0"/>
              </a:rPr>
              <a:t>6-glycosidic bonds</a:t>
            </a:r>
            <a:endParaRPr lang="en-IN" dirty="0"/>
          </a:p>
        </p:txBody>
      </p:sp>
    </p:spTree>
    <p:extLst>
      <p:ext uri="{BB962C8B-B14F-4D97-AF65-F5344CB8AC3E}">
        <p14:creationId xmlns:p14="http://schemas.microsoft.com/office/powerpoint/2010/main" val="21007466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Carbohydrates—Concept Map</a:t>
            </a:r>
          </a:p>
        </p:txBody>
      </p:sp>
      <p:pic>
        <p:nvPicPr>
          <p:cNvPr id="14" name="Content Placeholder 13" descr="Carbohydrates are classified as follows. For long description in Notes pane, press F6.">
            <a:extLst>
              <a:ext uri="{FF2B5EF4-FFF2-40B4-BE49-F238E27FC236}">
                <a16:creationId xmlns:a16="http://schemas.microsoft.com/office/drawing/2014/main" id="{043A1445-0012-47FC-872A-15F18E701834}"/>
              </a:ext>
            </a:extLst>
          </p:cNvPr>
          <p:cNvPicPr>
            <a:picLocks noGrp="1" noChangeAspect="1"/>
          </p:cNvPicPr>
          <p:nvPr>
            <p:ph sz="quarter" idx="13"/>
          </p:nvPr>
        </p:nvPicPr>
        <p:blipFill>
          <a:blip r:embed="rId3"/>
          <a:stretch>
            <a:fillRect/>
          </a:stretch>
        </p:blipFill>
        <p:spPr>
          <a:xfrm>
            <a:off x="648884" y="1563704"/>
            <a:ext cx="7846232" cy="4452905"/>
          </a:xfrm>
          <a:prstGeom prst="rect">
            <a:avLst/>
          </a:prstGeom>
        </p:spPr>
      </p:pic>
    </p:spTree>
    <p:extLst>
      <p:ext uri="{BB962C8B-B14F-4D97-AF65-F5344CB8AC3E}">
        <p14:creationId xmlns:p14="http://schemas.microsoft.com/office/powerpoint/2010/main" val="311417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13.2 Chiral Molecules</a:t>
            </a:r>
          </a:p>
        </p:txBody>
      </p:sp>
      <p:sp>
        <p:nvSpPr>
          <p:cNvPr id="6" name="Content Placeholder 5"/>
          <p:cNvSpPr>
            <a:spLocks noGrp="1"/>
          </p:cNvSpPr>
          <p:nvPr>
            <p:ph sz="quarter" idx="13"/>
          </p:nvPr>
        </p:nvSpPr>
        <p:spPr>
          <a:xfrm>
            <a:off x="457200" y="1556327"/>
            <a:ext cx="8229600" cy="794987"/>
          </a:xfrm>
        </p:spPr>
        <p:txBody>
          <a:bodyPr/>
          <a:lstStyle/>
          <a:p>
            <a:pPr marL="432" indent="0">
              <a:buNone/>
            </a:pPr>
            <a:r>
              <a:rPr lang="en-US" dirty="0"/>
              <a:t>Left and right hands are chiral because they have mirror images that cannot be superimposed on each other.</a:t>
            </a:r>
          </a:p>
        </p:txBody>
      </p:sp>
      <p:pic>
        <p:nvPicPr>
          <p:cNvPr id="16" name="Content Placeholder 15" descr="The reflection of the right hand palm shows the thumb on the left side, which matches the appearance of the left hand with palm face up.">
            <a:extLst>
              <a:ext uri="{FF2B5EF4-FFF2-40B4-BE49-F238E27FC236}">
                <a16:creationId xmlns:a16="http://schemas.microsoft.com/office/drawing/2014/main" id="{D43885B0-B3CD-419A-9038-631C66F8605D}"/>
              </a:ext>
            </a:extLst>
          </p:cNvPr>
          <p:cNvPicPr>
            <a:picLocks noGrp="1" noChangeAspect="1"/>
          </p:cNvPicPr>
          <p:nvPr>
            <p:ph sz="quarter" idx="14"/>
          </p:nvPr>
        </p:nvPicPr>
        <p:blipFill>
          <a:blip r:embed="rId2"/>
          <a:stretch>
            <a:fillRect/>
          </a:stretch>
        </p:blipFill>
        <p:spPr>
          <a:xfrm>
            <a:off x="2402190" y="2572078"/>
            <a:ext cx="4339620" cy="2699099"/>
          </a:xfrm>
          <a:prstGeom prst="rect">
            <a:avLst/>
          </a:prstGeom>
        </p:spPr>
      </p:pic>
      <p:sp>
        <p:nvSpPr>
          <p:cNvPr id="8" name="Content Placeholder 7"/>
          <p:cNvSpPr>
            <a:spLocks noGrp="1"/>
          </p:cNvSpPr>
          <p:nvPr>
            <p:ph sz="quarter" idx="15"/>
          </p:nvPr>
        </p:nvSpPr>
        <p:spPr>
          <a:xfrm>
            <a:off x="457200" y="5498273"/>
            <a:ext cx="8413423" cy="831272"/>
          </a:xfrm>
        </p:spPr>
        <p:txBody>
          <a:bodyPr/>
          <a:lstStyle/>
          <a:p>
            <a:pPr marL="432" indent="0">
              <a:buNone/>
            </a:pPr>
            <a:r>
              <a:rPr lang="en-US" b="1" dirty="0"/>
              <a:t>Learning Goal</a:t>
            </a:r>
            <a:r>
              <a:rPr lang="en-US" dirty="0"/>
              <a:t> Identify chiral and achiral carbon atoms in an organic molecule. Identify D and L enantiomers.</a:t>
            </a:r>
          </a:p>
        </p:txBody>
      </p:sp>
    </p:spTree>
    <p:extLst>
      <p:ext uri="{BB962C8B-B14F-4D97-AF65-F5344CB8AC3E}">
        <p14:creationId xmlns:p14="http://schemas.microsoft.com/office/powerpoint/2010/main" val="64155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Structural Isomers</a:t>
            </a:r>
          </a:p>
        </p:txBody>
      </p:sp>
      <p:sp>
        <p:nvSpPr>
          <p:cNvPr id="13" name="Content Placeholder 12"/>
          <p:cNvSpPr>
            <a:spLocks noGrp="1"/>
          </p:cNvSpPr>
          <p:nvPr>
            <p:ph sz="quarter" idx="13"/>
          </p:nvPr>
        </p:nvSpPr>
        <p:spPr>
          <a:xfrm>
            <a:off x="457200" y="1556327"/>
            <a:ext cx="8229600" cy="830613"/>
          </a:xfrm>
        </p:spPr>
        <p:txBody>
          <a:bodyPr/>
          <a:lstStyle/>
          <a:p>
            <a:pPr marL="432" indent="0">
              <a:buNone/>
            </a:pPr>
            <a:r>
              <a:rPr lang="en-US" sz="2400" dirty="0"/>
              <a:t>Molecules are structural isomers when they have the same molecular formula but different bonding arrangements.</a:t>
            </a:r>
          </a:p>
        </p:txBody>
      </p:sp>
      <p:pic>
        <p:nvPicPr>
          <p:cNvPr id="15" name="Content Placeholder 14" descr="First is C 2 H 6 O. Ethanol is as follows.  For long description in Notes pane, press F6.">
            <a:extLst>
              <a:ext uri="{FF2B5EF4-FFF2-40B4-BE49-F238E27FC236}">
                <a16:creationId xmlns:a16="http://schemas.microsoft.com/office/drawing/2014/main" id="{7DFE2D6F-458D-4F54-8673-C55167A26697}"/>
              </a:ext>
            </a:extLst>
          </p:cNvPr>
          <p:cNvPicPr>
            <a:picLocks noGrp="1" noChangeAspect="1"/>
          </p:cNvPicPr>
          <p:nvPr>
            <p:ph sz="quarter" idx="14"/>
          </p:nvPr>
        </p:nvPicPr>
        <p:blipFill>
          <a:blip r:embed="rId3"/>
          <a:stretch>
            <a:fillRect/>
          </a:stretch>
        </p:blipFill>
        <p:spPr>
          <a:xfrm>
            <a:off x="761670" y="2792759"/>
            <a:ext cx="7620660" cy="2456901"/>
          </a:xfrm>
          <a:prstGeom prst="rect">
            <a:avLst/>
          </a:prstGeom>
        </p:spPr>
      </p:pic>
    </p:spTree>
    <p:extLst>
      <p:ext uri="{BB962C8B-B14F-4D97-AF65-F5344CB8AC3E}">
        <p14:creationId xmlns:p14="http://schemas.microsoft.com/office/powerpoint/2010/main" val="2343275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F6110-4868-4E58-8420-31C55686E052}"/>
              </a:ext>
            </a:extLst>
          </p:cNvPr>
          <p:cNvSpPr>
            <a:spLocks noGrp="1"/>
          </p:cNvSpPr>
          <p:nvPr>
            <p:ph type="title"/>
          </p:nvPr>
        </p:nvSpPr>
        <p:spPr/>
        <p:txBody>
          <a:bodyPr/>
          <a:lstStyle/>
          <a:p>
            <a:r>
              <a:rPr lang="en-IN" dirty="0"/>
              <a:t>Stereoisomers</a:t>
            </a:r>
          </a:p>
        </p:txBody>
      </p:sp>
      <p:sp>
        <p:nvSpPr>
          <p:cNvPr id="3" name="Content Placeholder 2">
            <a:extLst>
              <a:ext uri="{FF2B5EF4-FFF2-40B4-BE49-F238E27FC236}">
                <a16:creationId xmlns:a16="http://schemas.microsoft.com/office/drawing/2014/main" id="{13F0C872-5CCB-40D6-AC26-563CED407588}"/>
              </a:ext>
            </a:extLst>
          </p:cNvPr>
          <p:cNvSpPr>
            <a:spLocks noGrp="1"/>
          </p:cNvSpPr>
          <p:nvPr>
            <p:ph sz="quarter" idx="13"/>
          </p:nvPr>
        </p:nvSpPr>
        <p:spPr>
          <a:xfrm>
            <a:off x="457200" y="1556327"/>
            <a:ext cx="8229600" cy="1906361"/>
          </a:xfrm>
        </p:spPr>
        <p:txBody>
          <a:bodyPr/>
          <a:lstStyle/>
          <a:p>
            <a:pPr marL="432" indent="0">
              <a:buNone/>
            </a:pPr>
            <a:r>
              <a:rPr lang="en-US" sz="2400" dirty="0"/>
              <a:t>Stereoisomers have identical molecular formulas</a:t>
            </a:r>
          </a:p>
          <a:p>
            <a:r>
              <a:rPr lang="en-US" sz="2400" dirty="0"/>
              <a:t>and are not structural isomers</a:t>
            </a:r>
          </a:p>
          <a:p>
            <a:r>
              <a:rPr lang="en-US" sz="2400" dirty="0"/>
              <a:t>with atoms bonded in the same sequence but differ in the way they are arranged in space</a:t>
            </a:r>
            <a:endParaRPr lang="en-IN" sz="2400" dirty="0"/>
          </a:p>
        </p:txBody>
      </p:sp>
      <p:sp>
        <p:nvSpPr>
          <p:cNvPr id="4" name="Content Placeholder 3">
            <a:extLst>
              <a:ext uri="{FF2B5EF4-FFF2-40B4-BE49-F238E27FC236}">
                <a16:creationId xmlns:a16="http://schemas.microsoft.com/office/drawing/2014/main" id="{3BC454C1-F616-4149-B566-C4C4EA492BA4}"/>
              </a:ext>
            </a:extLst>
          </p:cNvPr>
          <p:cNvSpPr>
            <a:spLocks noGrp="1"/>
          </p:cNvSpPr>
          <p:nvPr>
            <p:ph sz="quarter" idx="14"/>
          </p:nvPr>
        </p:nvSpPr>
        <p:spPr>
          <a:xfrm>
            <a:off x="457200" y="3665815"/>
            <a:ext cx="8229600" cy="1906361"/>
          </a:xfrm>
        </p:spPr>
        <p:txBody>
          <a:bodyPr/>
          <a:lstStyle/>
          <a:p>
            <a:pPr marL="432" indent="0">
              <a:buNone/>
            </a:pPr>
            <a:r>
              <a:rPr lang="en-US" sz="2400" dirty="0"/>
              <a:t>When the mirror images of organic molecules cannot be completely matched, they are</a:t>
            </a:r>
          </a:p>
          <a:p>
            <a:r>
              <a:rPr lang="en-US" sz="2400" b="1" dirty="0"/>
              <a:t>nonsuperimposable</a:t>
            </a:r>
          </a:p>
          <a:p>
            <a:r>
              <a:rPr lang="en-US" sz="2400" b="1" dirty="0"/>
              <a:t>chiral</a:t>
            </a:r>
            <a:r>
              <a:rPr lang="en-US" sz="2400" dirty="0"/>
              <a:t> (pronunciation '</a:t>
            </a:r>
            <a:r>
              <a:rPr lang="en-US" sz="2400" b="1" dirty="0"/>
              <a:t>kai-rel</a:t>
            </a:r>
            <a:r>
              <a:rPr lang="en-US" sz="2400" dirty="0"/>
              <a:t>)</a:t>
            </a:r>
            <a:endParaRPr lang="en-IN" sz="2400" dirty="0"/>
          </a:p>
        </p:txBody>
      </p:sp>
    </p:spTree>
    <p:extLst>
      <p:ext uri="{BB962C8B-B14F-4D97-AF65-F5344CB8AC3E}">
        <p14:creationId xmlns:p14="http://schemas.microsoft.com/office/powerpoint/2010/main" val="2765741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Chirality</a:t>
            </a:r>
          </a:p>
        </p:txBody>
      </p:sp>
      <p:sp>
        <p:nvSpPr>
          <p:cNvPr id="3" name="Content Placeholder 2"/>
          <p:cNvSpPr>
            <a:spLocks noGrp="1"/>
          </p:cNvSpPr>
          <p:nvPr>
            <p:ph sz="quarter" idx="13"/>
          </p:nvPr>
        </p:nvSpPr>
        <p:spPr>
          <a:xfrm>
            <a:off x="457201" y="1556327"/>
            <a:ext cx="4233552" cy="2718790"/>
          </a:xfrm>
        </p:spPr>
        <p:txBody>
          <a:bodyPr/>
          <a:lstStyle/>
          <a:p>
            <a:pPr marL="432" indent="0">
              <a:buNone/>
            </a:pPr>
            <a:r>
              <a:rPr lang="en-US" b="1" dirty="0"/>
              <a:t>Chiral molecules</a:t>
            </a:r>
            <a:r>
              <a:rPr lang="en-US" dirty="0"/>
              <a:t> have</a:t>
            </a:r>
          </a:p>
          <a:p>
            <a:r>
              <a:rPr lang="en-US" dirty="0"/>
              <a:t>the same number of atoms but are arranged differently in space</a:t>
            </a:r>
          </a:p>
          <a:p>
            <a:r>
              <a:rPr lang="en-US" dirty="0"/>
              <a:t>a nonsuperimposable mirror image</a:t>
            </a:r>
            <a:endParaRPr lang="en-IN" dirty="0"/>
          </a:p>
        </p:txBody>
      </p:sp>
      <p:pic>
        <p:nvPicPr>
          <p:cNvPr id="13" name="Content Placeholder 12" descr="The reflection of the right hand palm shows the thumb on the left side, which matches the appearance of the left hand with palm face up.">
            <a:extLst>
              <a:ext uri="{FF2B5EF4-FFF2-40B4-BE49-F238E27FC236}">
                <a16:creationId xmlns:a16="http://schemas.microsoft.com/office/drawing/2014/main" id="{962C916D-275D-4791-BA0C-41D33F5394FE}"/>
              </a:ext>
            </a:extLst>
          </p:cNvPr>
          <p:cNvPicPr>
            <a:picLocks noGrp="1" noChangeAspect="1"/>
          </p:cNvPicPr>
          <p:nvPr>
            <p:ph sz="quarter" idx="14"/>
          </p:nvPr>
        </p:nvPicPr>
        <p:blipFill>
          <a:blip r:embed="rId2"/>
          <a:stretch>
            <a:fillRect/>
          </a:stretch>
        </p:blipFill>
        <p:spPr>
          <a:xfrm>
            <a:off x="5105216" y="1800057"/>
            <a:ext cx="3584759" cy="2231329"/>
          </a:xfrm>
          <a:prstGeom prst="rect">
            <a:avLst/>
          </a:prstGeom>
        </p:spPr>
      </p:pic>
      <p:sp>
        <p:nvSpPr>
          <p:cNvPr id="5" name="Content Placeholder 4"/>
          <p:cNvSpPr>
            <a:spLocks noGrp="1"/>
          </p:cNvSpPr>
          <p:nvPr>
            <p:ph sz="quarter" idx="15"/>
          </p:nvPr>
        </p:nvSpPr>
        <p:spPr>
          <a:xfrm>
            <a:off x="457201" y="4518793"/>
            <a:ext cx="8021782" cy="1810754"/>
          </a:xfrm>
        </p:spPr>
        <p:txBody>
          <a:bodyPr/>
          <a:lstStyle/>
          <a:p>
            <a:pPr marL="432" indent="0">
              <a:buNone/>
            </a:pPr>
            <a:r>
              <a:rPr lang="en-US" dirty="0"/>
              <a:t>Hands are like chiral molecules—they are mirror images and cannot be superimposed.</a:t>
            </a:r>
          </a:p>
          <a:p>
            <a:pPr marL="432" indent="0">
              <a:buNone/>
            </a:pPr>
            <a:r>
              <a:rPr lang="en-US" dirty="0"/>
              <a:t>When the mirror images of molecules are identical and superimposable, the molecules are </a:t>
            </a:r>
            <a:r>
              <a:rPr lang="en-US" b="1" dirty="0"/>
              <a:t>achiral</a:t>
            </a:r>
            <a:r>
              <a:rPr lang="en-US" dirty="0"/>
              <a:t>.</a:t>
            </a:r>
          </a:p>
        </p:txBody>
      </p:sp>
    </p:spTree>
    <p:extLst>
      <p:ext uri="{BB962C8B-B14F-4D97-AF65-F5344CB8AC3E}">
        <p14:creationId xmlns:p14="http://schemas.microsoft.com/office/powerpoint/2010/main" val="992698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Everyday Objects, Chiral and Achiral</a:t>
            </a:r>
            <a:endParaRPr lang="en-IN" sz="3400" dirty="0"/>
          </a:p>
        </p:txBody>
      </p:sp>
      <p:pic>
        <p:nvPicPr>
          <p:cNvPr id="14" name="Content Placeholder 13" descr="A pair of gloves, labeled chiral. Two drinking glasses, labeled achiral. A pair of shoes, labeled chiral.">
            <a:extLst>
              <a:ext uri="{FF2B5EF4-FFF2-40B4-BE49-F238E27FC236}">
                <a16:creationId xmlns:a16="http://schemas.microsoft.com/office/drawing/2014/main" id="{A1C4F358-6A49-4E17-AAC0-C67280823B89}"/>
              </a:ext>
            </a:extLst>
          </p:cNvPr>
          <p:cNvPicPr>
            <a:picLocks noGrp="1" noChangeAspect="1"/>
          </p:cNvPicPr>
          <p:nvPr>
            <p:ph sz="quarter" idx="13"/>
          </p:nvPr>
        </p:nvPicPr>
        <p:blipFill>
          <a:blip r:embed="rId2"/>
          <a:stretch>
            <a:fillRect/>
          </a:stretch>
        </p:blipFill>
        <p:spPr>
          <a:xfrm>
            <a:off x="482134" y="2579972"/>
            <a:ext cx="8179730" cy="2420369"/>
          </a:xfrm>
          <a:prstGeom prst="rect">
            <a:avLst/>
          </a:prstGeom>
        </p:spPr>
      </p:pic>
    </p:spTree>
    <p:extLst>
      <p:ext uri="{BB962C8B-B14F-4D97-AF65-F5344CB8AC3E}">
        <p14:creationId xmlns:p14="http://schemas.microsoft.com/office/powerpoint/2010/main" val="137451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Chiral Carbon Atoms </a:t>
            </a:r>
            <a:r>
              <a:rPr lang="en-IN" sz="2000" b="0" dirty="0"/>
              <a:t>(1 of 2)</a:t>
            </a:r>
            <a:endParaRPr lang="en-IN" dirty="0"/>
          </a:p>
        </p:txBody>
      </p:sp>
      <p:pic>
        <p:nvPicPr>
          <p:cNvPr id="15" name="Content Placeholder 14" descr="Core chemistry skill, identifying chiral molecules.">
            <a:extLst>
              <a:ext uri="{FF2B5EF4-FFF2-40B4-BE49-F238E27FC236}">
                <a16:creationId xmlns:a16="http://schemas.microsoft.com/office/drawing/2014/main" id="{963A7EC9-AED8-4CFE-BD0F-1A5196BBF9B1}"/>
              </a:ext>
            </a:extLst>
          </p:cNvPr>
          <p:cNvPicPr>
            <a:picLocks noGrp="1" noChangeAspect="1"/>
          </p:cNvPicPr>
          <p:nvPr>
            <p:ph sz="quarter" idx="13"/>
          </p:nvPr>
        </p:nvPicPr>
        <p:blipFill>
          <a:blip r:embed="rId2"/>
          <a:stretch>
            <a:fillRect/>
          </a:stretch>
        </p:blipFill>
        <p:spPr>
          <a:xfrm>
            <a:off x="468313" y="1581492"/>
            <a:ext cx="2853175" cy="707197"/>
          </a:xfrm>
          <a:prstGeom prst="rect">
            <a:avLst/>
          </a:prstGeom>
        </p:spPr>
      </p:pic>
      <p:sp>
        <p:nvSpPr>
          <p:cNvPr id="14" name="Content Placeholder 13"/>
          <p:cNvSpPr>
            <a:spLocks noGrp="1"/>
          </p:cNvSpPr>
          <p:nvPr>
            <p:ph sz="quarter" idx="14"/>
          </p:nvPr>
        </p:nvSpPr>
        <p:spPr>
          <a:xfrm>
            <a:off x="457200" y="2567056"/>
            <a:ext cx="8229600" cy="2335103"/>
          </a:xfrm>
        </p:spPr>
        <p:txBody>
          <a:bodyPr/>
          <a:lstStyle/>
          <a:p>
            <a:pPr marL="432" indent="0">
              <a:buNone/>
            </a:pPr>
            <a:r>
              <a:rPr lang="en-US" sz="2400" dirty="0"/>
              <a:t>Molecules are chiral when they have</a:t>
            </a:r>
          </a:p>
          <a:p>
            <a:r>
              <a:rPr lang="en-US" sz="2400" dirty="0"/>
              <a:t>at least one or more </a:t>
            </a:r>
            <a:r>
              <a:rPr lang="en-US" sz="2400" b="1" dirty="0"/>
              <a:t>chiral carbon </a:t>
            </a:r>
            <a:r>
              <a:rPr lang="en-US" sz="2400" dirty="0"/>
              <a:t>atoms</a:t>
            </a:r>
          </a:p>
          <a:p>
            <a:r>
              <a:rPr lang="en-US" sz="2400" dirty="0"/>
              <a:t>a carbon atom, bonded to four different groups</a:t>
            </a:r>
          </a:p>
          <a:p>
            <a:r>
              <a:rPr lang="en-US" sz="2400" dirty="0"/>
              <a:t>nonsuperimposable mirror images</a:t>
            </a:r>
          </a:p>
        </p:txBody>
      </p:sp>
    </p:spTree>
    <p:extLst>
      <p:ext uri="{BB962C8B-B14F-4D97-AF65-F5344CB8AC3E}">
        <p14:creationId xmlns:p14="http://schemas.microsoft.com/office/powerpoint/2010/main" val="3837877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Chiral Carbon Atoms </a:t>
            </a:r>
            <a:r>
              <a:rPr lang="en-IN" sz="2000" b="0" dirty="0"/>
              <a:t>(2 of 2)</a:t>
            </a:r>
            <a:endParaRPr lang="en-IN" dirty="0"/>
          </a:p>
        </p:txBody>
      </p:sp>
      <p:sp>
        <p:nvSpPr>
          <p:cNvPr id="13" name="Content Placeholder 12"/>
          <p:cNvSpPr>
            <a:spLocks noGrp="1"/>
          </p:cNvSpPr>
          <p:nvPr>
            <p:ph sz="quarter" idx="13"/>
          </p:nvPr>
        </p:nvSpPr>
        <p:spPr>
          <a:xfrm>
            <a:off x="457200" y="1556327"/>
            <a:ext cx="8229600" cy="1745013"/>
          </a:xfrm>
        </p:spPr>
        <p:txBody>
          <a:bodyPr/>
          <a:lstStyle/>
          <a:p>
            <a:r>
              <a:rPr lang="en-US" sz="2400" dirty="0"/>
              <a:t>The </a:t>
            </a:r>
            <a:r>
              <a:rPr lang="en-US" sz="2400" b="1" dirty="0"/>
              <a:t>mirror image </a:t>
            </a:r>
            <a:r>
              <a:rPr lang="en-US" sz="2400" dirty="0"/>
              <a:t>of a chiral compound cannot be superimposed.</a:t>
            </a:r>
          </a:p>
          <a:p>
            <a:r>
              <a:rPr lang="en-US" sz="2400" dirty="0"/>
              <a:t>When stereoisomers cannot be superimposed, they are called </a:t>
            </a:r>
            <a:r>
              <a:rPr lang="en-US" sz="2400" b="1" dirty="0"/>
              <a:t>enantiomers</a:t>
            </a:r>
            <a:r>
              <a:rPr lang="en-US" sz="2400" dirty="0"/>
              <a:t>.</a:t>
            </a:r>
            <a:endParaRPr lang="en-IN" sz="2400" dirty="0"/>
          </a:p>
        </p:txBody>
      </p:sp>
      <p:pic>
        <p:nvPicPr>
          <p:cNvPr id="15" name="Content Placeholder 14" descr="Parts are as follows. For long description in Notes pane, press F6.&#10;">
            <a:extLst>
              <a:ext uri="{FF2B5EF4-FFF2-40B4-BE49-F238E27FC236}">
                <a16:creationId xmlns:a16="http://schemas.microsoft.com/office/drawing/2014/main" id="{5564B447-9835-4A3A-B0BF-F7FA001AF2EC}"/>
              </a:ext>
            </a:extLst>
          </p:cNvPr>
          <p:cNvPicPr>
            <a:picLocks noGrp="1" noChangeAspect="1"/>
          </p:cNvPicPr>
          <p:nvPr>
            <p:ph sz="quarter" idx="14"/>
          </p:nvPr>
        </p:nvPicPr>
        <p:blipFill>
          <a:blip r:embed="rId3"/>
          <a:stretch>
            <a:fillRect/>
          </a:stretch>
        </p:blipFill>
        <p:spPr>
          <a:xfrm>
            <a:off x="468313" y="3545017"/>
            <a:ext cx="8229600" cy="2562932"/>
          </a:xfrm>
          <a:prstGeom prst="rect">
            <a:avLst/>
          </a:prstGeom>
        </p:spPr>
      </p:pic>
    </p:spTree>
    <p:extLst>
      <p:ext uri="{BB962C8B-B14F-4D97-AF65-F5344CB8AC3E}">
        <p14:creationId xmlns:p14="http://schemas.microsoft.com/office/powerpoint/2010/main" val="393284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Achiral Carbon Atoms</a:t>
            </a:r>
          </a:p>
        </p:txBody>
      </p:sp>
      <p:sp>
        <p:nvSpPr>
          <p:cNvPr id="13" name="Content Placeholder 12"/>
          <p:cNvSpPr>
            <a:spLocks noGrp="1"/>
          </p:cNvSpPr>
          <p:nvPr>
            <p:ph sz="quarter" idx="13"/>
          </p:nvPr>
        </p:nvSpPr>
        <p:spPr>
          <a:xfrm>
            <a:off x="457200" y="1556327"/>
            <a:ext cx="8069283" cy="1186873"/>
          </a:xfrm>
        </p:spPr>
        <p:txBody>
          <a:bodyPr/>
          <a:lstStyle/>
          <a:p>
            <a:pPr marL="432" indent="0">
              <a:buNone/>
            </a:pPr>
            <a:r>
              <a:rPr lang="en-US" sz="2400" dirty="0"/>
              <a:t>When the mirror image of an achiral structure is rotated, and the structures can be aligned with each other, their mirror images are said to be superimposable.</a:t>
            </a:r>
          </a:p>
        </p:txBody>
      </p:sp>
      <p:pic>
        <p:nvPicPr>
          <p:cNvPr id="15" name="Content Placeholder 14" descr="Mirror images of two ball and stick models show different arrangements of a carbon atom attached to 2 bromine atoms, a chlorine atom, and a hydrogen atom. For long description in Notes pane, press F6.">
            <a:extLst>
              <a:ext uri="{FF2B5EF4-FFF2-40B4-BE49-F238E27FC236}">
                <a16:creationId xmlns:a16="http://schemas.microsoft.com/office/drawing/2014/main" id="{6AEE9006-202E-4565-88E9-6A81E0FDD71C}"/>
              </a:ext>
            </a:extLst>
          </p:cNvPr>
          <p:cNvPicPr>
            <a:picLocks noGrp="1" noChangeAspect="1"/>
          </p:cNvPicPr>
          <p:nvPr>
            <p:ph sz="quarter" idx="14"/>
          </p:nvPr>
        </p:nvPicPr>
        <p:blipFill>
          <a:blip r:embed="rId3"/>
          <a:stretch>
            <a:fillRect/>
          </a:stretch>
        </p:blipFill>
        <p:spPr>
          <a:xfrm>
            <a:off x="983581" y="2897322"/>
            <a:ext cx="7176839" cy="3192961"/>
          </a:xfrm>
          <a:prstGeom prst="rect">
            <a:avLst/>
          </a:prstGeom>
        </p:spPr>
      </p:pic>
    </p:spTree>
    <p:extLst>
      <p:ext uri="{BB962C8B-B14F-4D97-AF65-F5344CB8AC3E}">
        <p14:creationId xmlns:p14="http://schemas.microsoft.com/office/powerpoint/2010/main" val="265278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3" name="Content Placeholder 2"/>
          <p:cNvSpPr>
            <a:spLocks noGrp="1"/>
          </p:cNvSpPr>
          <p:nvPr>
            <p:ph sz="quarter" idx="13"/>
          </p:nvPr>
        </p:nvSpPr>
        <p:spPr>
          <a:xfrm>
            <a:off x="457200" y="1556327"/>
            <a:ext cx="6941127" cy="438728"/>
          </a:xfrm>
        </p:spPr>
        <p:txBody>
          <a:bodyPr/>
          <a:lstStyle/>
          <a:p>
            <a:pPr marL="432" indent="0">
              <a:buNone/>
            </a:pPr>
            <a:r>
              <a:rPr lang="en-US" dirty="0"/>
              <a:t>Identify each as a chiral or an achiral compound.</a:t>
            </a:r>
            <a:endParaRPr lang="en-IN" dirty="0"/>
          </a:p>
        </p:txBody>
      </p:sp>
      <p:pic>
        <p:nvPicPr>
          <p:cNvPr id="13" name="Content Placeholder 12" descr="H, single bond, C, single bond, C H 3. The first C is single bonded to C l above and single bonded to C H 2 C H 3 below.">
            <a:extLst>
              <a:ext uri="{FF2B5EF4-FFF2-40B4-BE49-F238E27FC236}">
                <a16:creationId xmlns:a16="http://schemas.microsoft.com/office/drawing/2014/main" id="{3E8AFEE2-7F3A-4D79-9120-9DF1FF37EB6A}"/>
              </a:ext>
            </a:extLst>
          </p:cNvPr>
          <p:cNvPicPr>
            <a:picLocks noGrp="1" noChangeAspect="1"/>
          </p:cNvPicPr>
          <p:nvPr>
            <p:ph sz="quarter" idx="14"/>
          </p:nvPr>
        </p:nvPicPr>
        <p:blipFill>
          <a:blip r:embed="rId2"/>
          <a:stretch>
            <a:fillRect/>
          </a:stretch>
        </p:blipFill>
        <p:spPr>
          <a:xfrm>
            <a:off x="462757" y="2312603"/>
            <a:ext cx="1969179" cy="1822862"/>
          </a:xfrm>
          <a:prstGeom prst="rect">
            <a:avLst/>
          </a:prstGeom>
        </p:spPr>
      </p:pic>
      <p:sp>
        <p:nvSpPr>
          <p:cNvPr id="5" name="Content Placeholder 4"/>
          <p:cNvSpPr>
            <a:spLocks noGrp="1"/>
          </p:cNvSpPr>
          <p:nvPr>
            <p:ph sz="quarter" idx="15"/>
          </p:nvPr>
        </p:nvSpPr>
        <p:spPr>
          <a:xfrm>
            <a:off x="1242497" y="4251366"/>
            <a:ext cx="409699" cy="403761"/>
          </a:xfrm>
        </p:spPr>
        <p:txBody>
          <a:bodyPr/>
          <a:lstStyle/>
          <a:p>
            <a:pPr marL="432" indent="0">
              <a:buNone/>
            </a:pPr>
            <a:r>
              <a:rPr lang="en-US" dirty="0">
                <a:solidFill>
                  <a:schemeClr val="tx2"/>
                </a:solidFill>
              </a:rPr>
              <a:t>A.</a:t>
            </a:r>
          </a:p>
        </p:txBody>
      </p:sp>
      <p:pic>
        <p:nvPicPr>
          <p:cNvPr id="14" name="Content Placeholder 13" descr="H, single bond, C, single bond, C H 3. The first C is single bonded to H below and single bonded to C l above.">
            <a:extLst>
              <a:ext uri="{FF2B5EF4-FFF2-40B4-BE49-F238E27FC236}">
                <a16:creationId xmlns:a16="http://schemas.microsoft.com/office/drawing/2014/main" id="{8B1DDF21-D31F-4366-A986-82C204FAE4D4}"/>
              </a:ext>
            </a:extLst>
          </p:cNvPr>
          <p:cNvPicPr>
            <a:picLocks noGrp="1" noChangeAspect="1"/>
          </p:cNvPicPr>
          <p:nvPr>
            <p:ph sz="quarter" idx="16"/>
          </p:nvPr>
        </p:nvPicPr>
        <p:blipFill>
          <a:blip r:embed="rId3"/>
          <a:stretch>
            <a:fillRect/>
          </a:stretch>
        </p:blipFill>
        <p:spPr>
          <a:xfrm>
            <a:off x="2940125" y="2404051"/>
            <a:ext cx="1975275" cy="1639966"/>
          </a:xfrm>
          <a:prstGeom prst="rect">
            <a:avLst/>
          </a:prstGeom>
        </p:spPr>
      </p:pic>
      <p:sp>
        <p:nvSpPr>
          <p:cNvPr id="7" name="Content Placeholder 6"/>
          <p:cNvSpPr>
            <a:spLocks noGrp="1"/>
          </p:cNvSpPr>
          <p:nvPr>
            <p:ph sz="quarter" idx="17"/>
          </p:nvPr>
        </p:nvSpPr>
        <p:spPr>
          <a:xfrm>
            <a:off x="3725882" y="4251366"/>
            <a:ext cx="403761" cy="403762"/>
          </a:xfrm>
        </p:spPr>
        <p:txBody>
          <a:bodyPr/>
          <a:lstStyle/>
          <a:p>
            <a:pPr marL="432" indent="0">
              <a:buNone/>
            </a:pPr>
            <a:r>
              <a:rPr lang="en-IN" dirty="0">
                <a:solidFill>
                  <a:schemeClr val="tx2"/>
                </a:solidFill>
              </a:rPr>
              <a:t>B.</a:t>
            </a:r>
          </a:p>
        </p:txBody>
      </p:sp>
      <p:pic>
        <p:nvPicPr>
          <p:cNvPr id="15" name="Content Placeholder 14" descr="H, single bond, C, single bond, C H 3. The first C is single bonded to B r below and single bonded to C l above.">
            <a:extLst>
              <a:ext uri="{FF2B5EF4-FFF2-40B4-BE49-F238E27FC236}">
                <a16:creationId xmlns:a16="http://schemas.microsoft.com/office/drawing/2014/main" id="{AABDD226-DD2D-4165-A295-C07BFFB2BDBF}"/>
              </a:ext>
            </a:extLst>
          </p:cNvPr>
          <p:cNvPicPr>
            <a:picLocks noGrp="1" noChangeAspect="1"/>
          </p:cNvPicPr>
          <p:nvPr>
            <p:ph sz="quarter" idx="18"/>
          </p:nvPr>
        </p:nvPicPr>
        <p:blipFill rotWithShape="1">
          <a:blip r:embed="rId4"/>
          <a:srcRect b="25564"/>
          <a:stretch/>
        </p:blipFill>
        <p:spPr>
          <a:xfrm>
            <a:off x="5752067" y="2336852"/>
            <a:ext cx="1975275" cy="1774363"/>
          </a:xfrm>
          <a:prstGeom prst="rect">
            <a:avLst/>
          </a:prstGeom>
        </p:spPr>
      </p:pic>
      <p:sp>
        <p:nvSpPr>
          <p:cNvPr id="9" name="Content Placeholder 8"/>
          <p:cNvSpPr>
            <a:spLocks noGrp="1"/>
          </p:cNvSpPr>
          <p:nvPr>
            <p:ph sz="quarter" idx="19"/>
          </p:nvPr>
        </p:nvSpPr>
        <p:spPr>
          <a:xfrm>
            <a:off x="6516278" y="4251366"/>
            <a:ext cx="446853" cy="403762"/>
          </a:xfrm>
        </p:spPr>
        <p:txBody>
          <a:bodyPr/>
          <a:lstStyle/>
          <a:p>
            <a:pPr marL="432" indent="0">
              <a:buNone/>
            </a:pPr>
            <a:r>
              <a:rPr lang="en-IN" dirty="0">
                <a:solidFill>
                  <a:schemeClr val="tx2"/>
                </a:solidFill>
              </a:rPr>
              <a:t>C.</a:t>
            </a:r>
          </a:p>
        </p:txBody>
      </p:sp>
    </p:spTree>
    <p:extLst>
      <p:ext uri="{BB962C8B-B14F-4D97-AF65-F5344CB8AC3E}">
        <p14:creationId xmlns:p14="http://schemas.microsoft.com/office/powerpoint/2010/main" val="1209806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dirty="0"/>
              <a:t>Carbohydrates </a:t>
            </a:r>
            <a:r>
              <a:rPr lang="en-IN" sz="2000" b="0" dirty="0"/>
              <a:t>(1 of 2)</a:t>
            </a:r>
            <a:endParaRPr lang="en-IN" dirty="0"/>
          </a:p>
        </p:txBody>
      </p:sp>
      <p:sp>
        <p:nvSpPr>
          <p:cNvPr id="5" name="Content Placeholder 4"/>
          <p:cNvSpPr>
            <a:spLocks noGrp="1"/>
          </p:cNvSpPr>
          <p:nvPr>
            <p:ph sz="quarter" idx="13"/>
          </p:nvPr>
        </p:nvSpPr>
        <p:spPr>
          <a:xfrm>
            <a:off x="457200" y="1556327"/>
            <a:ext cx="3948545" cy="4690094"/>
          </a:xfrm>
        </p:spPr>
        <p:txBody>
          <a:bodyPr/>
          <a:lstStyle/>
          <a:p>
            <a:pPr marL="432" indent="0">
              <a:buNone/>
            </a:pPr>
            <a:r>
              <a:rPr lang="en-US" sz="2200" dirty="0"/>
              <a:t>Paula, a diabetes nurse, teaches Kate to test her blood glucose levels before and after a meal.</a:t>
            </a:r>
          </a:p>
          <a:p>
            <a:pPr marL="432" indent="0">
              <a:buNone/>
            </a:pPr>
            <a:r>
              <a:rPr lang="en-US" sz="2200" dirty="0"/>
              <a:t>Paula explained to Kate that complex carbohydrates are long chains of glucose molecules that we obtain from ingesting breads and grains. They are broken down in the body into glucose, which is a simple carbohydrate or a monosaccharide.</a:t>
            </a:r>
            <a:endParaRPr lang="en-IN" sz="2200" dirty="0"/>
          </a:p>
        </p:txBody>
      </p:sp>
      <p:pic>
        <p:nvPicPr>
          <p:cNvPr id="7" name="Content Placeholder 6" descr="A diabetes nurse works with a patient.">
            <a:extLst>
              <a:ext uri="{FF2B5EF4-FFF2-40B4-BE49-F238E27FC236}">
                <a16:creationId xmlns:a16="http://schemas.microsoft.com/office/drawing/2014/main" id="{C6C934E4-7EC6-47F5-A0E6-0787526865B5}"/>
              </a:ext>
            </a:extLst>
          </p:cNvPr>
          <p:cNvPicPr>
            <a:picLocks noGrp="1" noChangeAspect="1"/>
          </p:cNvPicPr>
          <p:nvPr>
            <p:ph sz="quarter" idx="14"/>
          </p:nvPr>
        </p:nvPicPr>
        <p:blipFill>
          <a:blip r:embed="rId2"/>
          <a:stretch>
            <a:fillRect/>
          </a:stretch>
        </p:blipFill>
        <p:spPr>
          <a:xfrm>
            <a:off x="5427895" y="1557338"/>
            <a:ext cx="3258905" cy="4521200"/>
          </a:xfrm>
          <a:prstGeom prst="rect">
            <a:avLst/>
          </a:prstGeom>
        </p:spPr>
      </p:pic>
    </p:spTree>
    <p:extLst>
      <p:ext uri="{BB962C8B-B14F-4D97-AF65-F5344CB8AC3E}">
        <p14:creationId xmlns:p14="http://schemas.microsoft.com/office/powerpoint/2010/main" val="1673254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3" name="Content Placeholder 2"/>
          <p:cNvSpPr>
            <a:spLocks noGrp="1"/>
          </p:cNvSpPr>
          <p:nvPr>
            <p:ph sz="quarter" idx="13"/>
          </p:nvPr>
        </p:nvSpPr>
        <p:spPr>
          <a:xfrm>
            <a:off x="457200" y="1556327"/>
            <a:ext cx="6941127" cy="438728"/>
          </a:xfrm>
        </p:spPr>
        <p:txBody>
          <a:bodyPr/>
          <a:lstStyle/>
          <a:p>
            <a:pPr marL="432" indent="0">
              <a:buNone/>
            </a:pPr>
            <a:r>
              <a:rPr lang="en-US" dirty="0"/>
              <a:t>Identify each as a chiral or an achiral compound.</a:t>
            </a:r>
            <a:endParaRPr lang="en-IN" dirty="0"/>
          </a:p>
        </p:txBody>
      </p:sp>
      <p:pic>
        <p:nvPicPr>
          <p:cNvPr id="13" name="Content Placeholder 12" descr="H, single bond, C, single bond, C H 3. The first C is single bonded to C l above and single bonded to C H 2 C H 3 below.">
            <a:extLst>
              <a:ext uri="{FF2B5EF4-FFF2-40B4-BE49-F238E27FC236}">
                <a16:creationId xmlns:a16="http://schemas.microsoft.com/office/drawing/2014/main" id="{3E8AFEE2-7F3A-4D79-9120-9DF1FF37EB6A}"/>
              </a:ext>
            </a:extLst>
          </p:cNvPr>
          <p:cNvPicPr>
            <a:picLocks noGrp="1" noChangeAspect="1"/>
          </p:cNvPicPr>
          <p:nvPr>
            <p:ph sz="quarter" idx="14"/>
          </p:nvPr>
        </p:nvPicPr>
        <p:blipFill>
          <a:blip r:embed="rId2"/>
          <a:stretch>
            <a:fillRect/>
          </a:stretch>
        </p:blipFill>
        <p:spPr>
          <a:xfrm>
            <a:off x="462757" y="2312603"/>
            <a:ext cx="1969179" cy="1822862"/>
          </a:xfrm>
          <a:prstGeom prst="rect">
            <a:avLst/>
          </a:prstGeom>
        </p:spPr>
      </p:pic>
      <p:sp>
        <p:nvSpPr>
          <p:cNvPr id="5" name="Content Placeholder 4"/>
          <p:cNvSpPr>
            <a:spLocks noGrp="1"/>
          </p:cNvSpPr>
          <p:nvPr>
            <p:ph sz="quarter" idx="15"/>
          </p:nvPr>
        </p:nvSpPr>
        <p:spPr>
          <a:xfrm>
            <a:off x="1242497" y="4251366"/>
            <a:ext cx="957778" cy="1120733"/>
          </a:xfrm>
        </p:spPr>
        <p:txBody>
          <a:bodyPr/>
          <a:lstStyle/>
          <a:p>
            <a:pPr marL="432" indent="0">
              <a:buNone/>
            </a:pPr>
            <a:r>
              <a:rPr lang="en-US" dirty="0">
                <a:solidFill>
                  <a:schemeClr val="tx2"/>
                </a:solidFill>
              </a:rPr>
              <a:t>A. </a:t>
            </a:r>
          </a:p>
          <a:p>
            <a:pPr marL="432" indent="0">
              <a:buNone/>
            </a:pPr>
            <a:r>
              <a:rPr lang="en-US" b="1" dirty="0"/>
              <a:t>chiral</a:t>
            </a:r>
          </a:p>
        </p:txBody>
      </p:sp>
      <p:pic>
        <p:nvPicPr>
          <p:cNvPr id="14" name="Content Placeholder 13" descr="H, single bond, C, single bond, C H 3. The first C is single bonded to H below and single bonded to C l above.">
            <a:extLst>
              <a:ext uri="{FF2B5EF4-FFF2-40B4-BE49-F238E27FC236}">
                <a16:creationId xmlns:a16="http://schemas.microsoft.com/office/drawing/2014/main" id="{8B1DDF21-D31F-4366-A986-82C204FAE4D4}"/>
              </a:ext>
            </a:extLst>
          </p:cNvPr>
          <p:cNvPicPr>
            <a:picLocks noGrp="1" noChangeAspect="1"/>
          </p:cNvPicPr>
          <p:nvPr>
            <p:ph sz="quarter" idx="16"/>
          </p:nvPr>
        </p:nvPicPr>
        <p:blipFill>
          <a:blip r:embed="rId3"/>
          <a:stretch>
            <a:fillRect/>
          </a:stretch>
        </p:blipFill>
        <p:spPr>
          <a:xfrm>
            <a:off x="2940125" y="2404051"/>
            <a:ext cx="1975275" cy="1639966"/>
          </a:xfrm>
          <a:prstGeom prst="rect">
            <a:avLst/>
          </a:prstGeom>
        </p:spPr>
      </p:pic>
      <p:sp>
        <p:nvSpPr>
          <p:cNvPr id="7" name="Content Placeholder 6"/>
          <p:cNvSpPr>
            <a:spLocks noGrp="1"/>
          </p:cNvSpPr>
          <p:nvPr>
            <p:ph sz="quarter" idx="17"/>
          </p:nvPr>
        </p:nvSpPr>
        <p:spPr>
          <a:xfrm>
            <a:off x="3725882" y="4251366"/>
            <a:ext cx="1189518" cy="1025484"/>
          </a:xfrm>
        </p:spPr>
        <p:txBody>
          <a:bodyPr/>
          <a:lstStyle/>
          <a:p>
            <a:pPr marL="432" indent="0">
              <a:buNone/>
            </a:pPr>
            <a:r>
              <a:rPr lang="en-IN" dirty="0">
                <a:solidFill>
                  <a:schemeClr val="tx2"/>
                </a:solidFill>
              </a:rPr>
              <a:t>B. </a:t>
            </a:r>
          </a:p>
          <a:p>
            <a:pPr marL="432" indent="0">
              <a:buNone/>
            </a:pPr>
            <a:r>
              <a:rPr lang="en-IN" b="1" dirty="0"/>
              <a:t>achiral</a:t>
            </a:r>
          </a:p>
        </p:txBody>
      </p:sp>
      <p:pic>
        <p:nvPicPr>
          <p:cNvPr id="15" name="Content Placeholder 14" descr="H, single bond, C, single bond, C H 3. The first C is single bonded to B r below and single bonded to C l above.">
            <a:extLst>
              <a:ext uri="{FF2B5EF4-FFF2-40B4-BE49-F238E27FC236}">
                <a16:creationId xmlns:a16="http://schemas.microsoft.com/office/drawing/2014/main" id="{AABDD226-DD2D-4165-A295-C07BFFB2BDBF}"/>
              </a:ext>
            </a:extLst>
          </p:cNvPr>
          <p:cNvPicPr>
            <a:picLocks noGrp="1" noChangeAspect="1"/>
          </p:cNvPicPr>
          <p:nvPr>
            <p:ph sz="quarter" idx="18"/>
          </p:nvPr>
        </p:nvPicPr>
        <p:blipFill rotWithShape="1">
          <a:blip r:embed="rId4"/>
          <a:srcRect b="25564"/>
          <a:stretch/>
        </p:blipFill>
        <p:spPr>
          <a:xfrm>
            <a:off x="5752067" y="2336852"/>
            <a:ext cx="1975275" cy="1774363"/>
          </a:xfrm>
          <a:prstGeom prst="rect">
            <a:avLst/>
          </a:prstGeom>
        </p:spPr>
      </p:pic>
      <p:sp>
        <p:nvSpPr>
          <p:cNvPr id="9" name="Content Placeholder 8"/>
          <p:cNvSpPr>
            <a:spLocks noGrp="1"/>
          </p:cNvSpPr>
          <p:nvPr>
            <p:ph sz="quarter" idx="19"/>
          </p:nvPr>
        </p:nvSpPr>
        <p:spPr>
          <a:xfrm>
            <a:off x="6516278" y="4251366"/>
            <a:ext cx="998947" cy="1025484"/>
          </a:xfrm>
        </p:spPr>
        <p:txBody>
          <a:bodyPr/>
          <a:lstStyle/>
          <a:p>
            <a:pPr marL="432" indent="0">
              <a:buNone/>
            </a:pPr>
            <a:r>
              <a:rPr lang="en-IN" dirty="0">
                <a:solidFill>
                  <a:schemeClr val="tx2"/>
                </a:solidFill>
              </a:rPr>
              <a:t>C. </a:t>
            </a:r>
          </a:p>
          <a:p>
            <a:pPr marL="432" indent="0">
              <a:buNone/>
            </a:pPr>
            <a:r>
              <a:rPr lang="en-IN" b="1" dirty="0"/>
              <a:t>chiral</a:t>
            </a:r>
          </a:p>
        </p:txBody>
      </p:sp>
    </p:spTree>
    <p:extLst>
      <p:ext uri="{BB962C8B-B14F-4D97-AF65-F5344CB8AC3E}">
        <p14:creationId xmlns:p14="http://schemas.microsoft.com/office/powerpoint/2010/main" val="2779599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192AB-B8C3-435D-8471-1EBA254635E6}"/>
              </a:ext>
            </a:extLst>
          </p:cNvPr>
          <p:cNvSpPr>
            <a:spLocks noGrp="1"/>
          </p:cNvSpPr>
          <p:nvPr>
            <p:ph type="title"/>
          </p:nvPr>
        </p:nvSpPr>
        <p:spPr/>
        <p:txBody>
          <a:bodyPr/>
          <a:lstStyle/>
          <a:p>
            <a:r>
              <a:rPr lang="en-IN" dirty="0"/>
              <a:t>Drawing Fischer Projections</a:t>
            </a:r>
          </a:p>
        </p:txBody>
      </p:sp>
      <p:sp>
        <p:nvSpPr>
          <p:cNvPr id="3" name="Content Placeholder 2">
            <a:extLst>
              <a:ext uri="{FF2B5EF4-FFF2-40B4-BE49-F238E27FC236}">
                <a16:creationId xmlns:a16="http://schemas.microsoft.com/office/drawing/2014/main" id="{0916D320-7A94-4743-92DC-6B5F03A24C5C}"/>
              </a:ext>
            </a:extLst>
          </p:cNvPr>
          <p:cNvSpPr>
            <a:spLocks noGrp="1"/>
          </p:cNvSpPr>
          <p:nvPr>
            <p:ph sz="quarter" idx="13"/>
          </p:nvPr>
        </p:nvSpPr>
        <p:spPr>
          <a:xfrm>
            <a:off x="457200" y="1556326"/>
            <a:ext cx="8119641" cy="4467955"/>
          </a:xfrm>
        </p:spPr>
        <p:txBody>
          <a:bodyPr/>
          <a:lstStyle/>
          <a:p>
            <a:pPr marL="432" indent="0">
              <a:buNone/>
            </a:pPr>
            <a:r>
              <a:rPr lang="en-US" dirty="0"/>
              <a:t>A </a:t>
            </a:r>
            <a:r>
              <a:rPr lang="en-US" b="1" dirty="0"/>
              <a:t>Fischer projection</a:t>
            </a:r>
          </a:p>
          <a:p>
            <a:r>
              <a:rPr lang="en-US" dirty="0"/>
              <a:t>is a two-dimensional representation of a three-dimensional molecule</a:t>
            </a:r>
          </a:p>
          <a:p>
            <a:r>
              <a:rPr lang="en-US" dirty="0"/>
              <a:t>places the most highly oxidized carbon group at the top</a:t>
            </a:r>
          </a:p>
          <a:p>
            <a:r>
              <a:rPr lang="en-US" dirty="0"/>
              <a:t>uses vertical lines in place of dashes for bonds that go back</a:t>
            </a:r>
          </a:p>
          <a:p>
            <a:r>
              <a:rPr lang="en-US" dirty="0"/>
              <a:t>uses horizontal lines in place of wedges for bonds that come forward</a:t>
            </a:r>
          </a:p>
        </p:txBody>
      </p:sp>
    </p:spTree>
    <p:extLst>
      <p:ext uri="{BB962C8B-B14F-4D97-AF65-F5344CB8AC3E}">
        <p14:creationId xmlns:p14="http://schemas.microsoft.com/office/powerpoint/2010/main" val="1320191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Chiral Carbon, Fischer Projections</a:t>
            </a:r>
          </a:p>
        </p:txBody>
      </p:sp>
      <p:pic>
        <p:nvPicPr>
          <p:cNvPr id="14" name="Content Placeholder 13" descr="Representations are as follows. For long description in Notes pane, press F6.">
            <a:extLst>
              <a:ext uri="{FF2B5EF4-FFF2-40B4-BE49-F238E27FC236}">
                <a16:creationId xmlns:a16="http://schemas.microsoft.com/office/drawing/2014/main" id="{0E622988-9D4C-46BE-922F-985B1F0B8933}"/>
              </a:ext>
            </a:extLst>
          </p:cNvPr>
          <p:cNvPicPr>
            <a:picLocks noGrp="1" noChangeAspect="1"/>
          </p:cNvPicPr>
          <p:nvPr>
            <p:ph sz="quarter" idx="13"/>
          </p:nvPr>
        </p:nvPicPr>
        <p:blipFill>
          <a:blip r:embed="rId3"/>
          <a:stretch>
            <a:fillRect/>
          </a:stretch>
        </p:blipFill>
        <p:spPr>
          <a:xfrm>
            <a:off x="1270503" y="1557338"/>
            <a:ext cx="6602994" cy="4468813"/>
          </a:xfrm>
          <a:prstGeom prst="rect">
            <a:avLst/>
          </a:prstGeom>
        </p:spPr>
      </p:pic>
    </p:spTree>
    <p:extLst>
      <p:ext uri="{BB962C8B-B14F-4D97-AF65-F5344CB8AC3E}">
        <p14:creationId xmlns:p14="http://schemas.microsoft.com/office/powerpoint/2010/main" val="2859616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 and L Notations</a:t>
            </a:r>
          </a:p>
        </p:txBody>
      </p:sp>
      <p:sp>
        <p:nvSpPr>
          <p:cNvPr id="3" name="Content Placeholder 2"/>
          <p:cNvSpPr>
            <a:spLocks noGrp="1"/>
          </p:cNvSpPr>
          <p:nvPr>
            <p:ph sz="quarter" idx="13"/>
          </p:nvPr>
        </p:nvSpPr>
        <p:spPr>
          <a:xfrm>
            <a:off x="457200" y="1556327"/>
            <a:ext cx="8229600" cy="414977"/>
          </a:xfrm>
        </p:spPr>
        <p:txBody>
          <a:bodyPr/>
          <a:lstStyle/>
          <a:p>
            <a:pPr marL="432" indent="0">
              <a:buNone/>
            </a:pPr>
            <a:r>
              <a:rPr lang="en-US" dirty="0"/>
              <a:t>D or L isomers are assigned according to the position of the</a:t>
            </a:r>
            <a:endParaRPr lang="en-IN" dirty="0"/>
          </a:p>
        </p:txBody>
      </p:sp>
      <p:graphicFrame>
        <p:nvGraphicFramePr>
          <p:cNvPr id="13" name="Object 12" descr="Single bond, O H group.">
            <a:extLst>
              <a:ext uri="{FF2B5EF4-FFF2-40B4-BE49-F238E27FC236}">
                <a16:creationId xmlns:a16="http://schemas.microsoft.com/office/drawing/2014/main" id="{D65111D1-FD99-4775-978D-88F572D80635}"/>
              </a:ext>
            </a:extLst>
          </p:cNvPr>
          <p:cNvGraphicFramePr>
            <a:graphicFrameLocks noChangeAspect="1"/>
          </p:cNvGraphicFramePr>
          <p:nvPr>
            <p:extLst/>
          </p:nvPr>
        </p:nvGraphicFramePr>
        <p:xfrm>
          <a:off x="457200" y="2091950"/>
          <a:ext cx="1573213" cy="322262"/>
        </p:xfrm>
        <a:graphic>
          <a:graphicData uri="http://schemas.openxmlformats.org/presentationml/2006/ole">
            <mc:AlternateContent xmlns:mc="http://schemas.openxmlformats.org/markup-compatibility/2006">
              <mc:Choice xmlns:v="urn:schemas-microsoft-com:vml" Requires="v">
                <p:oleObj spid="_x0000_s2056" name="Equation" r:id="rId4" imgW="1726920" imgH="355320" progId="Equation.DSMT4">
                  <p:embed/>
                </p:oleObj>
              </mc:Choice>
              <mc:Fallback>
                <p:oleObj name="Equation" r:id="rId4" imgW="1726920" imgH="355320" progId="Equation.DSMT4">
                  <p:embed/>
                  <p:pic>
                    <p:nvPicPr>
                      <p:cNvPr id="13" name="Object 12" descr="Single bond, O H group.">
                        <a:extLst>
                          <a:ext uri="{FF2B5EF4-FFF2-40B4-BE49-F238E27FC236}">
                            <a16:creationId xmlns:a16="http://schemas.microsoft.com/office/drawing/2014/main" id="{D65111D1-FD99-4775-978D-88F572D80635}"/>
                          </a:ext>
                        </a:extLst>
                      </p:cNvPr>
                      <p:cNvPicPr/>
                      <p:nvPr/>
                    </p:nvPicPr>
                    <p:blipFill>
                      <a:blip r:embed="rId5"/>
                      <a:stretch>
                        <a:fillRect/>
                      </a:stretch>
                    </p:blipFill>
                    <p:spPr>
                      <a:xfrm>
                        <a:off x="457200" y="2091950"/>
                        <a:ext cx="1573213" cy="322262"/>
                      </a:xfrm>
                      <a:prstGeom prst="rect">
                        <a:avLst/>
                      </a:prstGeom>
                    </p:spPr>
                  </p:pic>
                </p:oleObj>
              </mc:Fallback>
            </mc:AlternateContent>
          </a:graphicData>
        </a:graphic>
      </p:graphicFrame>
      <p:sp>
        <p:nvSpPr>
          <p:cNvPr id="4" name="Content Placeholder 3"/>
          <p:cNvSpPr>
            <a:spLocks noGrp="1"/>
          </p:cNvSpPr>
          <p:nvPr>
            <p:ph sz="quarter" idx="14"/>
          </p:nvPr>
        </p:nvSpPr>
        <p:spPr>
          <a:xfrm>
            <a:off x="2244435" y="2053850"/>
            <a:ext cx="5379523" cy="404342"/>
          </a:xfrm>
        </p:spPr>
        <p:txBody>
          <a:bodyPr/>
          <a:lstStyle/>
          <a:p>
            <a:pPr marL="432" indent="0">
              <a:buNone/>
            </a:pPr>
            <a:r>
              <a:rPr lang="en-US" dirty="0"/>
              <a:t>on the chiral carbon </a:t>
            </a:r>
            <a:r>
              <a:rPr lang="en-US" b="1" dirty="0"/>
              <a:t>farthest from the</a:t>
            </a:r>
            <a:endParaRPr lang="en-IN" b="1" dirty="0"/>
          </a:p>
        </p:txBody>
      </p:sp>
      <p:sp>
        <p:nvSpPr>
          <p:cNvPr id="5" name="Content Placeholder 4"/>
          <p:cNvSpPr>
            <a:spLocks noGrp="1"/>
          </p:cNvSpPr>
          <p:nvPr>
            <p:ph sz="quarter" idx="15"/>
          </p:nvPr>
        </p:nvSpPr>
        <p:spPr>
          <a:xfrm>
            <a:off x="457200" y="2555875"/>
            <a:ext cx="2689761" cy="444500"/>
          </a:xfrm>
        </p:spPr>
        <p:txBody>
          <a:bodyPr/>
          <a:lstStyle/>
          <a:p>
            <a:pPr marL="432" indent="0">
              <a:buNone/>
            </a:pPr>
            <a:r>
              <a:rPr lang="en-US" b="1" dirty="0"/>
              <a:t>carbonyl </a:t>
            </a:r>
            <a:r>
              <a:rPr lang="en-IN" b="1" dirty="0"/>
              <a:t>carbon.</a:t>
            </a:r>
          </a:p>
        </p:txBody>
      </p:sp>
      <p:sp>
        <p:nvSpPr>
          <p:cNvPr id="6" name="Content Placeholder 5"/>
          <p:cNvSpPr>
            <a:spLocks noGrp="1"/>
          </p:cNvSpPr>
          <p:nvPr>
            <p:ph sz="quarter" idx="16"/>
          </p:nvPr>
        </p:nvSpPr>
        <p:spPr>
          <a:xfrm>
            <a:off x="457200" y="3180139"/>
            <a:ext cx="6834249" cy="404808"/>
          </a:xfrm>
        </p:spPr>
        <p:txBody>
          <a:bodyPr/>
          <a:lstStyle/>
          <a:p>
            <a:r>
              <a:rPr lang="en-US" dirty="0"/>
              <a:t>The letter L is assigned to the structure with the</a:t>
            </a:r>
            <a:endParaRPr lang="en-IN" dirty="0"/>
          </a:p>
        </p:txBody>
      </p:sp>
      <p:graphicFrame>
        <p:nvGraphicFramePr>
          <p:cNvPr id="14" name="Object 13" descr="Single bond, O H.">
            <a:extLst>
              <a:ext uri="{FF2B5EF4-FFF2-40B4-BE49-F238E27FC236}">
                <a16:creationId xmlns:a16="http://schemas.microsoft.com/office/drawing/2014/main" id="{7465AEBA-92A0-4B5A-9972-AC0BE80B14D9}"/>
              </a:ext>
            </a:extLst>
          </p:cNvPr>
          <p:cNvGraphicFramePr>
            <a:graphicFrameLocks noChangeAspect="1"/>
          </p:cNvGraphicFramePr>
          <p:nvPr>
            <p:extLst/>
          </p:nvPr>
        </p:nvGraphicFramePr>
        <p:xfrm>
          <a:off x="7411073" y="3236731"/>
          <a:ext cx="852170" cy="291623"/>
        </p:xfrm>
        <a:graphic>
          <a:graphicData uri="http://schemas.openxmlformats.org/presentationml/2006/ole">
            <mc:AlternateContent xmlns:mc="http://schemas.openxmlformats.org/markup-compatibility/2006">
              <mc:Choice xmlns:v="urn:schemas-microsoft-com:vml" Requires="v">
                <p:oleObj spid="_x0000_s2057" name="Equation" r:id="rId6" imgW="850680" imgH="291960" progId="Equation.DSMT4">
                  <p:embed/>
                </p:oleObj>
              </mc:Choice>
              <mc:Fallback>
                <p:oleObj name="Equation" r:id="rId6" imgW="850680" imgH="291960" progId="Equation.DSMT4">
                  <p:embed/>
                  <p:pic>
                    <p:nvPicPr>
                      <p:cNvPr id="14" name="Object 13" descr="Single bond, O H.">
                        <a:extLst>
                          <a:ext uri="{FF2B5EF4-FFF2-40B4-BE49-F238E27FC236}">
                            <a16:creationId xmlns:a16="http://schemas.microsoft.com/office/drawing/2014/main" id="{7465AEBA-92A0-4B5A-9972-AC0BE80B14D9}"/>
                          </a:ext>
                        </a:extLst>
                      </p:cNvPr>
                      <p:cNvPicPr/>
                      <p:nvPr/>
                    </p:nvPicPr>
                    <p:blipFill>
                      <a:blip r:embed="rId7"/>
                      <a:stretch>
                        <a:fillRect/>
                      </a:stretch>
                    </p:blipFill>
                    <p:spPr>
                      <a:xfrm>
                        <a:off x="7411073" y="3236731"/>
                        <a:ext cx="852170" cy="291623"/>
                      </a:xfrm>
                      <a:prstGeom prst="rect">
                        <a:avLst/>
                      </a:prstGeom>
                    </p:spPr>
                  </p:pic>
                </p:oleObj>
              </mc:Fallback>
            </mc:AlternateContent>
          </a:graphicData>
        </a:graphic>
      </p:graphicFrame>
      <p:sp>
        <p:nvSpPr>
          <p:cNvPr id="7" name="Content Placeholder 6"/>
          <p:cNvSpPr>
            <a:spLocks noGrp="1"/>
          </p:cNvSpPr>
          <p:nvPr>
            <p:ph sz="quarter" idx="17"/>
          </p:nvPr>
        </p:nvSpPr>
        <p:spPr>
          <a:xfrm>
            <a:off x="457200" y="3674822"/>
            <a:ext cx="1822862" cy="410291"/>
          </a:xfrm>
        </p:spPr>
        <p:txBody>
          <a:bodyPr/>
          <a:lstStyle/>
          <a:p>
            <a:pPr indent="0">
              <a:buNone/>
            </a:pPr>
            <a:r>
              <a:rPr lang="en-US" dirty="0"/>
              <a:t>on the left.</a:t>
            </a:r>
          </a:p>
        </p:txBody>
      </p:sp>
      <p:sp>
        <p:nvSpPr>
          <p:cNvPr id="8" name="Content Placeholder 7"/>
          <p:cNvSpPr>
            <a:spLocks noGrp="1"/>
          </p:cNvSpPr>
          <p:nvPr>
            <p:ph sz="quarter" idx="18"/>
          </p:nvPr>
        </p:nvSpPr>
        <p:spPr>
          <a:xfrm>
            <a:off x="457200" y="4182675"/>
            <a:ext cx="6881751" cy="424952"/>
          </a:xfrm>
        </p:spPr>
        <p:txBody>
          <a:bodyPr/>
          <a:lstStyle/>
          <a:p>
            <a:r>
              <a:rPr lang="en-US" dirty="0"/>
              <a:t>The letter D is assigned to the structure with the</a:t>
            </a:r>
            <a:endParaRPr lang="en-IN" dirty="0"/>
          </a:p>
        </p:txBody>
      </p:sp>
      <p:graphicFrame>
        <p:nvGraphicFramePr>
          <p:cNvPr id="15" name="Object 14" descr="Single bond, O H.">
            <a:extLst>
              <a:ext uri="{FF2B5EF4-FFF2-40B4-BE49-F238E27FC236}">
                <a16:creationId xmlns:a16="http://schemas.microsoft.com/office/drawing/2014/main" id="{98B60FB6-D822-4A22-AFD1-A6F04EA1CC4B}"/>
              </a:ext>
            </a:extLst>
          </p:cNvPr>
          <p:cNvGraphicFramePr>
            <a:graphicFrameLocks noChangeAspect="1"/>
          </p:cNvGraphicFramePr>
          <p:nvPr>
            <p:extLst/>
          </p:nvPr>
        </p:nvGraphicFramePr>
        <p:xfrm>
          <a:off x="7421899" y="4235087"/>
          <a:ext cx="841344" cy="291973"/>
        </p:xfrm>
        <a:graphic>
          <a:graphicData uri="http://schemas.openxmlformats.org/presentationml/2006/ole">
            <mc:AlternateContent xmlns:mc="http://schemas.openxmlformats.org/markup-compatibility/2006">
              <mc:Choice xmlns:v="urn:schemas-microsoft-com:vml" Requires="v">
                <p:oleObj spid="_x0000_s2058" name="Equation" r:id="rId8" imgW="838080" imgH="291960" progId="Equation.DSMT4">
                  <p:embed/>
                </p:oleObj>
              </mc:Choice>
              <mc:Fallback>
                <p:oleObj name="Equation" r:id="rId8" imgW="838080" imgH="291960" progId="Equation.DSMT4">
                  <p:embed/>
                  <p:pic>
                    <p:nvPicPr>
                      <p:cNvPr id="15" name="Object 14" descr="Single bond, O H.">
                        <a:extLst>
                          <a:ext uri="{FF2B5EF4-FFF2-40B4-BE49-F238E27FC236}">
                            <a16:creationId xmlns:a16="http://schemas.microsoft.com/office/drawing/2014/main" id="{98B60FB6-D822-4A22-AFD1-A6F04EA1CC4B}"/>
                          </a:ext>
                        </a:extLst>
                      </p:cNvPr>
                      <p:cNvPicPr/>
                      <p:nvPr/>
                    </p:nvPicPr>
                    <p:blipFill>
                      <a:blip r:embed="rId9"/>
                      <a:stretch>
                        <a:fillRect/>
                      </a:stretch>
                    </p:blipFill>
                    <p:spPr>
                      <a:xfrm>
                        <a:off x="7421899" y="4235087"/>
                        <a:ext cx="841344" cy="291973"/>
                      </a:xfrm>
                      <a:prstGeom prst="rect">
                        <a:avLst/>
                      </a:prstGeom>
                    </p:spPr>
                  </p:pic>
                </p:oleObj>
              </mc:Fallback>
            </mc:AlternateContent>
          </a:graphicData>
        </a:graphic>
      </p:graphicFrame>
      <p:sp>
        <p:nvSpPr>
          <p:cNvPr id="9" name="Content Placeholder 8"/>
          <p:cNvSpPr>
            <a:spLocks noGrp="1"/>
          </p:cNvSpPr>
          <p:nvPr>
            <p:ph sz="quarter" idx="19"/>
          </p:nvPr>
        </p:nvSpPr>
        <p:spPr>
          <a:xfrm>
            <a:off x="457201" y="4688283"/>
            <a:ext cx="2078736" cy="432358"/>
          </a:xfrm>
        </p:spPr>
        <p:txBody>
          <a:bodyPr/>
          <a:lstStyle/>
          <a:p>
            <a:pPr indent="0">
              <a:buNone/>
            </a:pPr>
            <a:r>
              <a:rPr lang="en-US" dirty="0"/>
              <a:t>on the right.</a:t>
            </a:r>
            <a:endParaRPr lang="en-IN" dirty="0"/>
          </a:p>
        </p:txBody>
      </p:sp>
      <p:pic>
        <p:nvPicPr>
          <p:cNvPr id="16" name="Content Placeholder 15" descr="The Fischer projections of L and D erythrose include a vertical line intersected by 2 horizontal lines and are as follows. For long description in Notes pane, press F6.">
            <a:extLst>
              <a:ext uri="{FF2B5EF4-FFF2-40B4-BE49-F238E27FC236}">
                <a16:creationId xmlns:a16="http://schemas.microsoft.com/office/drawing/2014/main" id="{6FC612C7-56AD-4DB5-9F42-8C7275C52FD9}"/>
              </a:ext>
            </a:extLst>
          </p:cNvPr>
          <p:cNvPicPr>
            <a:picLocks noGrp="1" noChangeAspect="1"/>
          </p:cNvPicPr>
          <p:nvPr>
            <p:ph sz="quarter" idx="20"/>
          </p:nvPr>
        </p:nvPicPr>
        <p:blipFill>
          <a:blip r:embed="rId10"/>
          <a:stretch>
            <a:fillRect/>
          </a:stretch>
        </p:blipFill>
        <p:spPr>
          <a:xfrm>
            <a:off x="3103356" y="4814269"/>
            <a:ext cx="3379375" cy="1491881"/>
          </a:xfrm>
          <a:prstGeom prst="rect">
            <a:avLst/>
          </a:prstGeom>
        </p:spPr>
      </p:pic>
    </p:spTree>
    <p:extLst>
      <p:ext uri="{BB962C8B-B14F-4D97-AF65-F5344CB8AC3E}">
        <p14:creationId xmlns:p14="http://schemas.microsoft.com/office/powerpoint/2010/main" val="1927755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3" name="Content Placeholder 2"/>
          <p:cNvSpPr>
            <a:spLocks noGrp="1"/>
          </p:cNvSpPr>
          <p:nvPr>
            <p:ph sz="quarter" idx="13"/>
          </p:nvPr>
        </p:nvSpPr>
        <p:spPr>
          <a:xfrm>
            <a:off x="457200" y="1556327"/>
            <a:ext cx="8229600" cy="783112"/>
          </a:xfrm>
        </p:spPr>
        <p:txBody>
          <a:bodyPr/>
          <a:lstStyle/>
          <a:p>
            <a:pPr marL="432" indent="0">
              <a:buNone/>
            </a:pPr>
            <a:r>
              <a:rPr lang="en-US" dirty="0"/>
              <a:t>Indicate whether each pair is a mirror image that cannot be superimposed (enantiomers).</a:t>
            </a:r>
            <a:endParaRPr lang="en-IN" dirty="0"/>
          </a:p>
        </p:txBody>
      </p:sp>
      <p:sp>
        <p:nvSpPr>
          <p:cNvPr id="4" name="Content Placeholder 3"/>
          <p:cNvSpPr>
            <a:spLocks noGrp="1"/>
          </p:cNvSpPr>
          <p:nvPr>
            <p:ph sz="quarter" idx="14"/>
          </p:nvPr>
        </p:nvSpPr>
        <p:spPr>
          <a:xfrm>
            <a:off x="457200" y="3018952"/>
            <a:ext cx="445325" cy="457200"/>
          </a:xfrm>
        </p:spPr>
        <p:txBody>
          <a:bodyPr/>
          <a:lstStyle/>
          <a:p>
            <a:pPr marL="432" indent="0">
              <a:buNone/>
            </a:pPr>
            <a:r>
              <a:rPr lang="en-US" dirty="0">
                <a:solidFill>
                  <a:schemeClr val="tx2"/>
                </a:solidFill>
              </a:rPr>
              <a:t>A.</a:t>
            </a:r>
            <a:endParaRPr lang="en-IN" dirty="0">
              <a:solidFill>
                <a:schemeClr val="tx2"/>
              </a:solidFill>
            </a:endParaRPr>
          </a:p>
        </p:txBody>
      </p:sp>
      <p:pic>
        <p:nvPicPr>
          <p:cNvPr id="13" name="Content Placeholder 12" descr="First. H, single bond, C, single bond, C H 3. The first C is single bonded to B r below and single bonded to C H 2 O H above. Second. C H 3, single bond, C, single bond, H. The second C is single bonded to B r below and single bonded to C H 2 O H above.">
            <a:extLst>
              <a:ext uri="{FF2B5EF4-FFF2-40B4-BE49-F238E27FC236}">
                <a16:creationId xmlns:a16="http://schemas.microsoft.com/office/drawing/2014/main" id="{79DBBD79-BAA0-4628-9906-7D5837A02069}"/>
              </a:ext>
            </a:extLst>
          </p:cNvPr>
          <p:cNvPicPr>
            <a:picLocks noGrp="1" noChangeAspect="1"/>
          </p:cNvPicPr>
          <p:nvPr>
            <p:ph sz="quarter" idx="15"/>
          </p:nvPr>
        </p:nvPicPr>
        <p:blipFill>
          <a:blip r:embed="rId2"/>
          <a:stretch>
            <a:fillRect/>
          </a:stretch>
        </p:blipFill>
        <p:spPr>
          <a:xfrm>
            <a:off x="993175" y="2539649"/>
            <a:ext cx="4191994" cy="1415805"/>
          </a:xfrm>
          <a:prstGeom prst="rect">
            <a:avLst/>
          </a:prstGeom>
        </p:spPr>
      </p:pic>
      <p:sp>
        <p:nvSpPr>
          <p:cNvPr id="7" name="Content Placeholder 6"/>
          <p:cNvSpPr>
            <a:spLocks noGrp="1"/>
          </p:cNvSpPr>
          <p:nvPr>
            <p:ph sz="quarter" idx="17"/>
          </p:nvPr>
        </p:nvSpPr>
        <p:spPr>
          <a:xfrm>
            <a:off x="457200" y="4634967"/>
            <a:ext cx="445325" cy="412046"/>
          </a:xfrm>
        </p:spPr>
        <p:txBody>
          <a:bodyPr/>
          <a:lstStyle/>
          <a:p>
            <a:pPr marL="432" indent="0">
              <a:buNone/>
            </a:pPr>
            <a:r>
              <a:rPr lang="en-US" dirty="0">
                <a:solidFill>
                  <a:schemeClr val="tx2"/>
                </a:solidFill>
              </a:rPr>
              <a:t>B.</a:t>
            </a:r>
            <a:endParaRPr lang="en-IN" dirty="0">
              <a:solidFill>
                <a:schemeClr val="tx2"/>
              </a:solidFill>
            </a:endParaRPr>
          </a:p>
        </p:txBody>
      </p:sp>
      <p:pic>
        <p:nvPicPr>
          <p:cNvPr id="14" name="Content Placeholder 13" descr="First. H, single bond, C, single bond, C H 3. The first C is single bonded to H below and single bonded to C l above. Second. C H 3, single bond, C, single bond, H. The second C is single bonded to H below and single bonded to C l above.">
            <a:extLst>
              <a:ext uri="{FF2B5EF4-FFF2-40B4-BE49-F238E27FC236}">
                <a16:creationId xmlns:a16="http://schemas.microsoft.com/office/drawing/2014/main" id="{6709D9DD-315E-425D-8E1F-ACC7F0CF28AE}"/>
              </a:ext>
            </a:extLst>
          </p:cNvPr>
          <p:cNvPicPr>
            <a:picLocks noGrp="1" noChangeAspect="1"/>
          </p:cNvPicPr>
          <p:nvPr>
            <p:ph sz="quarter" idx="18"/>
          </p:nvPr>
        </p:nvPicPr>
        <p:blipFill>
          <a:blip r:embed="rId3"/>
          <a:stretch>
            <a:fillRect/>
          </a:stretch>
        </p:blipFill>
        <p:spPr>
          <a:xfrm>
            <a:off x="993175" y="4159164"/>
            <a:ext cx="4197032" cy="1365421"/>
          </a:xfrm>
          <a:prstGeom prst="rect">
            <a:avLst/>
          </a:prstGeom>
        </p:spPr>
      </p:pic>
    </p:spTree>
    <p:extLst>
      <p:ext uri="{BB962C8B-B14F-4D97-AF65-F5344CB8AC3E}">
        <p14:creationId xmlns:p14="http://schemas.microsoft.com/office/powerpoint/2010/main" val="3132854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a:t>
            </a:r>
          </a:p>
        </p:txBody>
      </p:sp>
      <p:sp>
        <p:nvSpPr>
          <p:cNvPr id="3" name="Content Placeholder 2"/>
          <p:cNvSpPr>
            <a:spLocks noGrp="1"/>
          </p:cNvSpPr>
          <p:nvPr>
            <p:ph sz="quarter" idx="13"/>
          </p:nvPr>
        </p:nvSpPr>
        <p:spPr>
          <a:xfrm>
            <a:off x="457200" y="1556327"/>
            <a:ext cx="8229600" cy="783112"/>
          </a:xfrm>
        </p:spPr>
        <p:txBody>
          <a:bodyPr/>
          <a:lstStyle/>
          <a:p>
            <a:pPr marL="432" indent="0">
              <a:buNone/>
            </a:pPr>
            <a:r>
              <a:rPr lang="en-US" dirty="0"/>
              <a:t>Indicate whether each pair is a mirror image that cannot be superimposed (enantiomers).</a:t>
            </a:r>
            <a:endParaRPr lang="en-IN" dirty="0"/>
          </a:p>
        </p:txBody>
      </p:sp>
      <p:sp>
        <p:nvSpPr>
          <p:cNvPr id="4" name="Content Placeholder 3"/>
          <p:cNvSpPr>
            <a:spLocks noGrp="1"/>
          </p:cNvSpPr>
          <p:nvPr>
            <p:ph sz="quarter" idx="14"/>
          </p:nvPr>
        </p:nvSpPr>
        <p:spPr>
          <a:xfrm>
            <a:off x="457200" y="3018952"/>
            <a:ext cx="445325" cy="457200"/>
          </a:xfrm>
        </p:spPr>
        <p:txBody>
          <a:bodyPr/>
          <a:lstStyle/>
          <a:p>
            <a:pPr marL="432" indent="0">
              <a:buNone/>
            </a:pPr>
            <a:r>
              <a:rPr lang="en-US" dirty="0">
                <a:solidFill>
                  <a:schemeClr val="tx2"/>
                </a:solidFill>
              </a:rPr>
              <a:t>A.</a:t>
            </a:r>
            <a:endParaRPr lang="en-IN" dirty="0">
              <a:solidFill>
                <a:schemeClr val="tx2"/>
              </a:solidFill>
            </a:endParaRPr>
          </a:p>
        </p:txBody>
      </p:sp>
      <p:pic>
        <p:nvPicPr>
          <p:cNvPr id="13" name="Content Placeholder 12" descr="First. H, single bond, C, single bond, C H 3. The first C is single bonded to B r below and single bonded to C H 2 O H above. Second. C H 3, single bond, C, single bond, H. The second C is single bonded to B r below and single bonded to C H 2 O H above.">
            <a:extLst>
              <a:ext uri="{FF2B5EF4-FFF2-40B4-BE49-F238E27FC236}">
                <a16:creationId xmlns:a16="http://schemas.microsoft.com/office/drawing/2014/main" id="{79DBBD79-BAA0-4628-9906-7D5837A02069}"/>
              </a:ext>
            </a:extLst>
          </p:cNvPr>
          <p:cNvPicPr>
            <a:picLocks noGrp="1" noChangeAspect="1"/>
          </p:cNvPicPr>
          <p:nvPr>
            <p:ph sz="quarter" idx="15"/>
          </p:nvPr>
        </p:nvPicPr>
        <p:blipFill>
          <a:blip r:embed="rId2"/>
          <a:stretch>
            <a:fillRect/>
          </a:stretch>
        </p:blipFill>
        <p:spPr>
          <a:xfrm>
            <a:off x="993175" y="2539649"/>
            <a:ext cx="4191994" cy="1415805"/>
          </a:xfrm>
          <a:prstGeom prst="rect">
            <a:avLst/>
          </a:prstGeom>
        </p:spPr>
      </p:pic>
      <p:sp>
        <p:nvSpPr>
          <p:cNvPr id="6" name="Content Placeholder 5"/>
          <p:cNvSpPr>
            <a:spLocks noGrp="1"/>
          </p:cNvSpPr>
          <p:nvPr>
            <p:ph sz="quarter" idx="16"/>
          </p:nvPr>
        </p:nvSpPr>
        <p:spPr>
          <a:xfrm>
            <a:off x="6377049" y="3018952"/>
            <a:ext cx="795647" cy="457200"/>
          </a:xfrm>
        </p:spPr>
        <p:txBody>
          <a:bodyPr/>
          <a:lstStyle/>
          <a:p>
            <a:pPr marL="432" indent="0">
              <a:buNone/>
            </a:pPr>
            <a:r>
              <a:rPr lang="en-US" b="1" dirty="0"/>
              <a:t>Yes</a:t>
            </a:r>
            <a:endParaRPr lang="en-IN" b="1" dirty="0"/>
          </a:p>
        </p:txBody>
      </p:sp>
      <p:sp>
        <p:nvSpPr>
          <p:cNvPr id="7" name="Content Placeholder 6"/>
          <p:cNvSpPr>
            <a:spLocks noGrp="1"/>
          </p:cNvSpPr>
          <p:nvPr>
            <p:ph sz="quarter" idx="17"/>
          </p:nvPr>
        </p:nvSpPr>
        <p:spPr>
          <a:xfrm>
            <a:off x="457200" y="4634967"/>
            <a:ext cx="445325" cy="412046"/>
          </a:xfrm>
        </p:spPr>
        <p:txBody>
          <a:bodyPr/>
          <a:lstStyle/>
          <a:p>
            <a:pPr marL="432" indent="0">
              <a:buNone/>
            </a:pPr>
            <a:r>
              <a:rPr lang="en-US" dirty="0">
                <a:solidFill>
                  <a:schemeClr val="tx2"/>
                </a:solidFill>
              </a:rPr>
              <a:t>B.</a:t>
            </a:r>
            <a:endParaRPr lang="en-IN" dirty="0">
              <a:solidFill>
                <a:schemeClr val="tx2"/>
              </a:solidFill>
            </a:endParaRPr>
          </a:p>
        </p:txBody>
      </p:sp>
      <p:pic>
        <p:nvPicPr>
          <p:cNvPr id="14" name="Content Placeholder 13" descr="First. H, single bond, C, single bond, C H 3. The first C is single bonded to H below and single bonded to C l above. Second. C H 3, single bond, C, single bond, H. The second C is single bonded to H below and single bonded to C l above.">
            <a:extLst>
              <a:ext uri="{FF2B5EF4-FFF2-40B4-BE49-F238E27FC236}">
                <a16:creationId xmlns:a16="http://schemas.microsoft.com/office/drawing/2014/main" id="{6709D9DD-315E-425D-8E1F-ACC7F0CF28AE}"/>
              </a:ext>
            </a:extLst>
          </p:cNvPr>
          <p:cNvPicPr>
            <a:picLocks noGrp="1" noChangeAspect="1"/>
          </p:cNvPicPr>
          <p:nvPr>
            <p:ph sz="quarter" idx="18"/>
          </p:nvPr>
        </p:nvPicPr>
        <p:blipFill>
          <a:blip r:embed="rId3"/>
          <a:stretch>
            <a:fillRect/>
          </a:stretch>
        </p:blipFill>
        <p:spPr>
          <a:xfrm>
            <a:off x="993175" y="4159164"/>
            <a:ext cx="4197032" cy="1365421"/>
          </a:xfrm>
          <a:prstGeom prst="rect">
            <a:avLst/>
          </a:prstGeom>
        </p:spPr>
      </p:pic>
      <p:sp>
        <p:nvSpPr>
          <p:cNvPr id="9" name="Content Placeholder 8"/>
          <p:cNvSpPr>
            <a:spLocks noGrp="1"/>
          </p:cNvSpPr>
          <p:nvPr>
            <p:ph sz="quarter" idx="19"/>
          </p:nvPr>
        </p:nvSpPr>
        <p:spPr>
          <a:xfrm>
            <a:off x="6377049" y="4634967"/>
            <a:ext cx="546265" cy="412046"/>
          </a:xfrm>
        </p:spPr>
        <p:txBody>
          <a:bodyPr/>
          <a:lstStyle/>
          <a:p>
            <a:pPr marL="432" indent="0">
              <a:buNone/>
            </a:pPr>
            <a:r>
              <a:rPr lang="en-US" b="1" dirty="0"/>
              <a:t>No</a:t>
            </a:r>
            <a:endParaRPr lang="en-IN" b="1" dirty="0"/>
          </a:p>
        </p:txBody>
      </p:sp>
    </p:spTree>
    <p:extLst>
      <p:ext uri="{BB962C8B-B14F-4D97-AF65-F5344CB8AC3E}">
        <p14:creationId xmlns:p14="http://schemas.microsoft.com/office/powerpoint/2010/main" val="3097684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3</a:t>
            </a:r>
          </a:p>
        </p:txBody>
      </p:sp>
      <p:sp>
        <p:nvSpPr>
          <p:cNvPr id="3" name="Content Placeholder 2"/>
          <p:cNvSpPr>
            <a:spLocks noGrp="1"/>
          </p:cNvSpPr>
          <p:nvPr>
            <p:ph sz="quarter" idx="13"/>
          </p:nvPr>
        </p:nvSpPr>
        <p:spPr>
          <a:xfrm>
            <a:off x="457200" y="1556327"/>
            <a:ext cx="7796151" cy="438728"/>
          </a:xfrm>
        </p:spPr>
        <p:txBody>
          <a:bodyPr/>
          <a:lstStyle/>
          <a:p>
            <a:pPr marL="432" indent="0">
              <a:buNone/>
            </a:pPr>
            <a:r>
              <a:rPr lang="en-US" dirty="0"/>
              <a:t>Identify the following Fischer projections L or D isomers:</a:t>
            </a:r>
          </a:p>
        </p:txBody>
      </p:sp>
      <p:sp>
        <p:nvSpPr>
          <p:cNvPr id="4" name="Content Placeholder 3"/>
          <p:cNvSpPr>
            <a:spLocks noGrp="1"/>
          </p:cNvSpPr>
          <p:nvPr>
            <p:ph sz="quarter" idx="14"/>
          </p:nvPr>
        </p:nvSpPr>
        <p:spPr>
          <a:xfrm>
            <a:off x="457200" y="2110154"/>
            <a:ext cx="457200" cy="445721"/>
          </a:xfrm>
        </p:spPr>
        <p:txBody>
          <a:bodyPr/>
          <a:lstStyle/>
          <a:p>
            <a:pPr marL="432" indent="0">
              <a:buNone/>
            </a:pPr>
            <a:r>
              <a:rPr lang="en-US" dirty="0">
                <a:solidFill>
                  <a:schemeClr val="tx2"/>
                </a:solidFill>
              </a:rPr>
              <a:t>A.</a:t>
            </a:r>
            <a:endParaRPr lang="en-IN" dirty="0">
              <a:solidFill>
                <a:schemeClr val="tx2"/>
              </a:solidFill>
            </a:endParaRPr>
          </a:p>
        </p:txBody>
      </p:sp>
      <p:pic>
        <p:nvPicPr>
          <p:cNvPr id="13" name="Content Placeholder 12" descr="The projection has 6 C atoms in a column. C 1 is double bonded to O up and right and single bonded to H up and left. C 6 is C H 2 O H. C 2, C 4, and C 5 have O H right and H left. C 3 has H right and O H left.">
            <a:extLst>
              <a:ext uri="{FF2B5EF4-FFF2-40B4-BE49-F238E27FC236}">
                <a16:creationId xmlns:a16="http://schemas.microsoft.com/office/drawing/2014/main" id="{2D5D644A-29D0-4B63-BF9A-0C8720116C2F}"/>
              </a:ext>
            </a:extLst>
          </p:cNvPr>
          <p:cNvPicPr>
            <a:picLocks noGrp="1" noChangeAspect="1"/>
          </p:cNvPicPr>
          <p:nvPr>
            <p:ph sz="quarter" idx="15"/>
          </p:nvPr>
        </p:nvPicPr>
        <p:blipFill>
          <a:blip r:embed="rId2"/>
          <a:stretch>
            <a:fillRect/>
          </a:stretch>
        </p:blipFill>
        <p:spPr>
          <a:xfrm>
            <a:off x="1044157" y="2110154"/>
            <a:ext cx="1928720" cy="2926334"/>
          </a:xfrm>
          <a:prstGeom prst="rect">
            <a:avLst/>
          </a:prstGeom>
        </p:spPr>
      </p:pic>
      <p:sp>
        <p:nvSpPr>
          <p:cNvPr id="8" name="Content Placeholder 7"/>
          <p:cNvSpPr>
            <a:spLocks noGrp="1"/>
          </p:cNvSpPr>
          <p:nvPr>
            <p:ph sz="quarter" idx="18"/>
          </p:nvPr>
        </p:nvSpPr>
        <p:spPr>
          <a:xfrm>
            <a:off x="3716977" y="2110154"/>
            <a:ext cx="439387" cy="445721"/>
          </a:xfrm>
        </p:spPr>
        <p:txBody>
          <a:bodyPr/>
          <a:lstStyle/>
          <a:p>
            <a:pPr marL="432" indent="0">
              <a:buNone/>
            </a:pPr>
            <a:r>
              <a:rPr lang="en-US" dirty="0">
                <a:solidFill>
                  <a:schemeClr val="tx2"/>
                </a:solidFill>
              </a:rPr>
              <a:t>B.</a:t>
            </a:r>
            <a:endParaRPr lang="en-IN" dirty="0">
              <a:solidFill>
                <a:schemeClr val="tx2"/>
              </a:solidFill>
            </a:endParaRPr>
          </a:p>
        </p:txBody>
      </p:sp>
      <p:pic>
        <p:nvPicPr>
          <p:cNvPr id="15" name="Content Placeholder 14" descr="The projection has 6 C atoms in a column. C 1 is double bonded to O up and right and single bonded to H up and left. C 6 is C H 2 O H. C 2 and C 4,  have O H right and H left. C 3 and C 5 have H right and O H left.">
            <a:extLst>
              <a:ext uri="{FF2B5EF4-FFF2-40B4-BE49-F238E27FC236}">
                <a16:creationId xmlns:a16="http://schemas.microsoft.com/office/drawing/2014/main" id="{0727AB3C-71AD-4397-B80C-39B051837F76}"/>
              </a:ext>
            </a:extLst>
          </p:cNvPr>
          <p:cNvPicPr>
            <a:picLocks noGrp="1" noChangeAspect="1"/>
          </p:cNvPicPr>
          <p:nvPr>
            <p:ph sz="quarter" idx="19"/>
          </p:nvPr>
        </p:nvPicPr>
        <p:blipFill>
          <a:blip r:embed="rId3"/>
          <a:stretch>
            <a:fillRect/>
          </a:stretch>
        </p:blipFill>
        <p:spPr>
          <a:xfrm>
            <a:off x="4355275" y="2110154"/>
            <a:ext cx="1657147" cy="2926334"/>
          </a:xfrm>
          <a:prstGeom prst="rect">
            <a:avLst/>
          </a:prstGeom>
        </p:spPr>
      </p:pic>
    </p:spTree>
    <p:extLst>
      <p:ext uri="{BB962C8B-B14F-4D97-AF65-F5344CB8AC3E}">
        <p14:creationId xmlns:p14="http://schemas.microsoft.com/office/powerpoint/2010/main" val="3640040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3</a:t>
            </a:r>
          </a:p>
        </p:txBody>
      </p:sp>
      <p:sp>
        <p:nvSpPr>
          <p:cNvPr id="3" name="Content Placeholder 2"/>
          <p:cNvSpPr>
            <a:spLocks noGrp="1"/>
          </p:cNvSpPr>
          <p:nvPr>
            <p:ph sz="quarter" idx="13"/>
          </p:nvPr>
        </p:nvSpPr>
        <p:spPr>
          <a:xfrm>
            <a:off x="457200" y="1556327"/>
            <a:ext cx="7796151" cy="438728"/>
          </a:xfrm>
        </p:spPr>
        <p:txBody>
          <a:bodyPr/>
          <a:lstStyle/>
          <a:p>
            <a:pPr marL="432" indent="0">
              <a:buNone/>
            </a:pPr>
            <a:r>
              <a:rPr lang="en-US" dirty="0"/>
              <a:t>Identify the following Fischer projections L or D isomers:</a:t>
            </a:r>
          </a:p>
        </p:txBody>
      </p:sp>
      <p:sp>
        <p:nvSpPr>
          <p:cNvPr id="4" name="Content Placeholder 3"/>
          <p:cNvSpPr>
            <a:spLocks noGrp="1"/>
          </p:cNvSpPr>
          <p:nvPr>
            <p:ph sz="quarter" idx="14"/>
          </p:nvPr>
        </p:nvSpPr>
        <p:spPr>
          <a:xfrm>
            <a:off x="457200" y="2110154"/>
            <a:ext cx="457200" cy="445721"/>
          </a:xfrm>
        </p:spPr>
        <p:txBody>
          <a:bodyPr/>
          <a:lstStyle/>
          <a:p>
            <a:pPr marL="432" indent="0">
              <a:buNone/>
            </a:pPr>
            <a:r>
              <a:rPr lang="en-US" dirty="0">
                <a:solidFill>
                  <a:schemeClr val="tx2"/>
                </a:solidFill>
              </a:rPr>
              <a:t>A.</a:t>
            </a:r>
            <a:endParaRPr lang="en-IN" dirty="0">
              <a:solidFill>
                <a:schemeClr val="tx2"/>
              </a:solidFill>
            </a:endParaRPr>
          </a:p>
        </p:txBody>
      </p:sp>
      <p:pic>
        <p:nvPicPr>
          <p:cNvPr id="13" name="Content Placeholder 12" descr="The projection has 6 C atoms in a column. C 1 is double bonded to O up and right and single bonded to H up and left. C 6 is C H 2 O H. C 2, C 4, and C 5 have O H right and H left. C 3 has H right and O H left.">
            <a:extLst>
              <a:ext uri="{FF2B5EF4-FFF2-40B4-BE49-F238E27FC236}">
                <a16:creationId xmlns:a16="http://schemas.microsoft.com/office/drawing/2014/main" id="{2D5D644A-29D0-4B63-BF9A-0C8720116C2F}"/>
              </a:ext>
            </a:extLst>
          </p:cNvPr>
          <p:cNvPicPr>
            <a:picLocks noGrp="1" noChangeAspect="1"/>
          </p:cNvPicPr>
          <p:nvPr>
            <p:ph sz="quarter" idx="15"/>
          </p:nvPr>
        </p:nvPicPr>
        <p:blipFill>
          <a:blip r:embed="rId3"/>
          <a:stretch>
            <a:fillRect/>
          </a:stretch>
        </p:blipFill>
        <p:spPr>
          <a:xfrm>
            <a:off x="1044157" y="2110154"/>
            <a:ext cx="1928720" cy="2926334"/>
          </a:xfrm>
          <a:prstGeom prst="rect">
            <a:avLst/>
          </a:prstGeom>
        </p:spPr>
      </p:pic>
      <p:sp>
        <p:nvSpPr>
          <p:cNvPr id="6" name="Content Placeholder 5"/>
          <p:cNvSpPr>
            <a:spLocks noGrp="1"/>
          </p:cNvSpPr>
          <p:nvPr>
            <p:ph sz="quarter" idx="16"/>
          </p:nvPr>
        </p:nvSpPr>
        <p:spPr>
          <a:xfrm>
            <a:off x="1408813" y="5151587"/>
            <a:ext cx="1199408" cy="346688"/>
          </a:xfrm>
        </p:spPr>
        <p:txBody>
          <a:bodyPr/>
          <a:lstStyle/>
          <a:p>
            <a:pPr marL="432" indent="0">
              <a:buNone/>
            </a:pPr>
            <a:r>
              <a:rPr lang="en-US" sz="1800" b="1" dirty="0"/>
              <a:t>D-Isomer;</a:t>
            </a:r>
            <a:endParaRPr lang="en-IN" sz="1800" b="1" dirty="0"/>
          </a:p>
        </p:txBody>
      </p:sp>
      <p:graphicFrame>
        <p:nvGraphicFramePr>
          <p:cNvPr id="14" name="Object 13" descr="Single bond, O H.">
            <a:extLst>
              <a:ext uri="{FF2B5EF4-FFF2-40B4-BE49-F238E27FC236}">
                <a16:creationId xmlns:a16="http://schemas.microsoft.com/office/drawing/2014/main" id="{6ED7D048-1D6E-4DF2-AB1E-FE8582BD9463}"/>
              </a:ext>
            </a:extLst>
          </p:cNvPr>
          <p:cNvGraphicFramePr>
            <a:graphicFrameLocks noChangeAspect="1"/>
          </p:cNvGraphicFramePr>
          <p:nvPr/>
        </p:nvGraphicFramePr>
        <p:xfrm>
          <a:off x="855024" y="5613374"/>
          <a:ext cx="696912" cy="219075"/>
        </p:xfrm>
        <a:graphic>
          <a:graphicData uri="http://schemas.openxmlformats.org/presentationml/2006/ole">
            <mc:AlternateContent xmlns:mc="http://schemas.openxmlformats.org/markup-compatibility/2006">
              <mc:Choice xmlns:v="urn:schemas-microsoft-com:vml" Requires="v">
                <p:oleObj spid="_x0000_s3078" name="Equation" r:id="rId4" imgW="927000" imgH="291960" progId="Equation.DSMT4">
                  <p:embed/>
                </p:oleObj>
              </mc:Choice>
              <mc:Fallback>
                <p:oleObj name="Equation" r:id="rId4" imgW="927000" imgH="291960" progId="Equation.DSMT4">
                  <p:embed/>
                  <p:pic>
                    <p:nvPicPr>
                      <p:cNvPr id="14" name="Object 13" descr="Single bond, O H.">
                        <a:extLst>
                          <a:ext uri="{FF2B5EF4-FFF2-40B4-BE49-F238E27FC236}">
                            <a16:creationId xmlns:a16="http://schemas.microsoft.com/office/drawing/2014/main" id="{6ED7D048-1D6E-4DF2-AB1E-FE8582BD9463}"/>
                          </a:ext>
                        </a:extLst>
                      </p:cNvPr>
                      <p:cNvPicPr/>
                      <p:nvPr/>
                    </p:nvPicPr>
                    <p:blipFill>
                      <a:blip r:embed="rId5"/>
                      <a:stretch>
                        <a:fillRect/>
                      </a:stretch>
                    </p:blipFill>
                    <p:spPr>
                      <a:xfrm>
                        <a:off x="855024" y="5613374"/>
                        <a:ext cx="696912" cy="219075"/>
                      </a:xfrm>
                      <a:prstGeom prst="rect">
                        <a:avLst/>
                      </a:prstGeom>
                    </p:spPr>
                  </p:pic>
                </p:oleObj>
              </mc:Fallback>
            </mc:AlternateContent>
          </a:graphicData>
        </a:graphic>
      </p:graphicFrame>
      <p:sp>
        <p:nvSpPr>
          <p:cNvPr id="7" name="Content Placeholder 6"/>
          <p:cNvSpPr>
            <a:spLocks noGrp="1"/>
          </p:cNvSpPr>
          <p:nvPr>
            <p:ph sz="quarter" idx="17"/>
          </p:nvPr>
        </p:nvSpPr>
        <p:spPr>
          <a:xfrm>
            <a:off x="1710050" y="5593279"/>
            <a:ext cx="1757548" cy="344384"/>
          </a:xfrm>
        </p:spPr>
        <p:txBody>
          <a:bodyPr/>
          <a:lstStyle/>
          <a:p>
            <a:pPr marL="432" indent="0">
              <a:buNone/>
            </a:pPr>
            <a:r>
              <a:rPr lang="en-US" sz="1800" b="1" dirty="0"/>
              <a:t>is on the right.</a:t>
            </a:r>
            <a:endParaRPr lang="en-IN" sz="1800" b="1" dirty="0"/>
          </a:p>
        </p:txBody>
      </p:sp>
      <p:sp>
        <p:nvSpPr>
          <p:cNvPr id="8" name="Content Placeholder 7"/>
          <p:cNvSpPr>
            <a:spLocks noGrp="1"/>
          </p:cNvSpPr>
          <p:nvPr>
            <p:ph sz="quarter" idx="18"/>
          </p:nvPr>
        </p:nvSpPr>
        <p:spPr>
          <a:xfrm>
            <a:off x="3716977" y="2110154"/>
            <a:ext cx="439387" cy="445721"/>
          </a:xfrm>
        </p:spPr>
        <p:txBody>
          <a:bodyPr/>
          <a:lstStyle/>
          <a:p>
            <a:pPr marL="432" indent="0">
              <a:buNone/>
            </a:pPr>
            <a:r>
              <a:rPr lang="en-US" dirty="0">
                <a:solidFill>
                  <a:schemeClr val="tx2"/>
                </a:solidFill>
              </a:rPr>
              <a:t>B.</a:t>
            </a:r>
            <a:endParaRPr lang="en-IN" dirty="0">
              <a:solidFill>
                <a:schemeClr val="tx2"/>
              </a:solidFill>
            </a:endParaRPr>
          </a:p>
        </p:txBody>
      </p:sp>
      <p:pic>
        <p:nvPicPr>
          <p:cNvPr id="15" name="Content Placeholder 14" descr="The projection has 6 C atoms in a column. C 1 is double bonded to O up and right and single bonded to H up and left. C 6 is C H 2 O H. C 2 and C 4,  have O H right and H left. C 3 and C 5 have H right and O H left.">
            <a:extLst>
              <a:ext uri="{FF2B5EF4-FFF2-40B4-BE49-F238E27FC236}">
                <a16:creationId xmlns:a16="http://schemas.microsoft.com/office/drawing/2014/main" id="{0727AB3C-71AD-4397-B80C-39B051837F76}"/>
              </a:ext>
            </a:extLst>
          </p:cNvPr>
          <p:cNvPicPr>
            <a:picLocks noGrp="1" noChangeAspect="1"/>
          </p:cNvPicPr>
          <p:nvPr>
            <p:ph sz="quarter" idx="19"/>
          </p:nvPr>
        </p:nvPicPr>
        <p:blipFill>
          <a:blip r:embed="rId6"/>
          <a:stretch>
            <a:fillRect/>
          </a:stretch>
        </p:blipFill>
        <p:spPr>
          <a:xfrm>
            <a:off x="4355275" y="2110154"/>
            <a:ext cx="1657147" cy="2926334"/>
          </a:xfrm>
          <a:prstGeom prst="rect">
            <a:avLst/>
          </a:prstGeom>
        </p:spPr>
      </p:pic>
      <p:sp>
        <p:nvSpPr>
          <p:cNvPr id="10" name="Content Placeholder 9"/>
          <p:cNvSpPr>
            <a:spLocks noGrp="1"/>
          </p:cNvSpPr>
          <p:nvPr>
            <p:ph sz="quarter" idx="20"/>
          </p:nvPr>
        </p:nvSpPr>
        <p:spPr>
          <a:xfrm>
            <a:off x="4590082" y="5162507"/>
            <a:ext cx="1187533" cy="359517"/>
          </a:xfrm>
        </p:spPr>
        <p:txBody>
          <a:bodyPr/>
          <a:lstStyle/>
          <a:p>
            <a:pPr marL="432" indent="0">
              <a:buNone/>
            </a:pPr>
            <a:r>
              <a:rPr lang="en-US" sz="1800" b="1" dirty="0"/>
              <a:t>L-Isomer;</a:t>
            </a:r>
            <a:endParaRPr lang="en-IN" sz="1800" b="1" dirty="0"/>
          </a:p>
        </p:txBody>
      </p:sp>
      <p:graphicFrame>
        <p:nvGraphicFramePr>
          <p:cNvPr id="16" name="Object 15" descr="Single bond, O H.">
            <a:extLst>
              <a:ext uri="{FF2B5EF4-FFF2-40B4-BE49-F238E27FC236}">
                <a16:creationId xmlns:a16="http://schemas.microsoft.com/office/drawing/2014/main" id="{20D63FAB-E425-4488-9CE4-2E7E31CB86D8}"/>
              </a:ext>
            </a:extLst>
          </p:cNvPr>
          <p:cNvGraphicFramePr>
            <a:graphicFrameLocks noChangeAspect="1"/>
          </p:cNvGraphicFramePr>
          <p:nvPr/>
        </p:nvGraphicFramePr>
        <p:xfrm>
          <a:off x="4223012" y="5655920"/>
          <a:ext cx="697975" cy="219102"/>
        </p:xfrm>
        <a:graphic>
          <a:graphicData uri="http://schemas.openxmlformats.org/presentationml/2006/ole">
            <mc:AlternateContent xmlns:mc="http://schemas.openxmlformats.org/markup-compatibility/2006">
              <mc:Choice xmlns:v="urn:schemas-microsoft-com:vml" Requires="v">
                <p:oleObj spid="_x0000_s3079" name="Equation" r:id="rId7" imgW="927000" imgH="291960" progId="Equation.DSMT4">
                  <p:embed/>
                </p:oleObj>
              </mc:Choice>
              <mc:Fallback>
                <p:oleObj name="Equation" r:id="rId7" imgW="927000" imgH="291960" progId="Equation.DSMT4">
                  <p:embed/>
                  <p:pic>
                    <p:nvPicPr>
                      <p:cNvPr id="16" name="Object 15" descr="Single bond, O H.">
                        <a:extLst>
                          <a:ext uri="{FF2B5EF4-FFF2-40B4-BE49-F238E27FC236}">
                            <a16:creationId xmlns:a16="http://schemas.microsoft.com/office/drawing/2014/main" id="{20D63FAB-E425-4488-9CE4-2E7E31CB86D8}"/>
                          </a:ext>
                        </a:extLst>
                      </p:cNvPr>
                      <p:cNvPicPr/>
                      <p:nvPr/>
                    </p:nvPicPr>
                    <p:blipFill>
                      <a:blip r:embed="rId8"/>
                      <a:stretch>
                        <a:fillRect/>
                      </a:stretch>
                    </p:blipFill>
                    <p:spPr>
                      <a:xfrm>
                        <a:off x="4223012" y="5655920"/>
                        <a:ext cx="697975" cy="219102"/>
                      </a:xfrm>
                      <a:prstGeom prst="rect">
                        <a:avLst/>
                      </a:prstGeom>
                    </p:spPr>
                  </p:pic>
                </p:oleObj>
              </mc:Fallback>
            </mc:AlternateContent>
          </a:graphicData>
        </a:graphic>
      </p:graphicFrame>
      <p:sp>
        <p:nvSpPr>
          <p:cNvPr id="11" name="Content Placeholder 10"/>
          <p:cNvSpPr>
            <a:spLocks noGrp="1"/>
          </p:cNvSpPr>
          <p:nvPr>
            <p:ph sz="quarter" idx="21"/>
          </p:nvPr>
        </p:nvSpPr>
        <p:spPr>
          <a:xfrm>
            <a:off x="5118268" y="5617028"/>
            <a:ext cx="1603168" cy="344385"/>
          </a:xfrm>
        </p:spPr>
        <p:txBody>
          <a:bodyPr/>
          <a:lstStyle/>
          <a:p>
            <a:pPr marL="432" indent="0">
              <a:buNone/>
            </a:pPr>
            <a:r>
              <a:rPr lang="en-US" sz="1800" b="1" dirty="0"/>
              <a:t>is on the left.</a:t>
            </a:r>
            <a:endParaRPr lang="en-IN" sz="1800" b="1" dirty="0"/>
          </a:p>
        </p:txBody>
      </p:sp>
    </p:spTree>
    <p:extLst>
      <p:ext uri="{BB962C8B-B14F-4D97-AF65-F5344CB8AC3E}">
        <p14:creationId xmlns:p14="http://schemas.microsoft.com/office/powerpoint/2010/main" val="2323305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37D5-1BF1-477F-836F-E8D6AA4FB387}"/>
              </a:ext>
            </a:extLst>
          </p:cNvPr>
          <p:cNvSpPr>
            <a:spLocks noGrp="1"/>
          </p:cNvSpPr>
          <p:nvPr>
            <p:ph type="title"/>
          </p:nvPr>
        </p:nvSpPr>
        <p:spPr/>
        <p:txBody>
          <a:bodyPr/>
          <a:lstStyle/>
          <a:p>
            <a:r>
              <a:rPr lang="en-US" sz="3400" dirty="0"/>
              <a:t>Chemistry Link to Health: Enantiomers in Biological Systems </a:t>
            </a:r>
            <a:r>
              <a:rPr lang="en-IN" sz="2000" b="0" i="0" u="none" strike="noStrike" cap="none" baseline="0" dirty="0">
                <a:solidFill>
                  <a:srgbClr val="007FA3"/>
                </a:solidFill>
                <a:effectLst/>
                <a:latin typeface="+mj-lt"/>
                <a:ea typeface="Times New Roman"/>
                <a:cs typeface="Times New Roman"/>
                <a:sym typeface="Times New Roman"/>
              </a:rPr>
              <a:t>(1 of 4)</a:t>
            </a:r>
            <a:endParaRPr lang="en-IN" sz="2000" b="0" baseline="0" dirty="0"/>
          </a:p>
        </p:txBody>
      </p:sp>
      <p:sp>
        <p:nvSpPr>
          <p:cNvPr id="3" name="Content Placeholder 2">
            <a:extLst>
              <a:ext uri="{FF2B5EF4-FFF2-40B4-BE49-F238E27FC236}">
                <a16:creationId xmlns:a16="http://schemas.microsoft.com/office/drawing/2014/main" id="{53DD03DF-BC88-4A55-A7B8-B4C0D099EA80}"/>
              </a:ext>
            </a:extLst>
          </p:cNvPr>
          <p:cNvSpPr>
            <a:spLocks noGrp="1"/>
          </p:cNvSpPr>
          <p:nvPr>
            <p:ph sz="quarter" idx="13"/>
          </p:nvPr>
        </p:nvSpPr>
        <p:spPr/>
        <p:txBody>
          <a:bodyPr/>
          <a:lstStyle/>
          <a:p>
            <a:pPr marL="432" indent="0">
              <a:buNone/>
            </a:pPr>
            <a:r>
              <a:rPr lang="en-US" dirty="0"/>
              <a:t>Many compounds in biological systems have only one enantiomer that is active. This happens because</a:t>
            </a:r>
          </a:p>
          <a:p>
            <a:r>
              <a:rPr lang="en-US" dirty="0"/>
              <a:t>the enzymes and cell surface receptors on which metabolic reactions take place are themselves chiral</a:t>
            </a:r>
          </a:p>
          <a:p>
            <a:r>
              <a:rPr lang="en-US" dirty="0"/>
              <a:t>only one enantiomer interacts with its enzymes or receptors; the other is inactive</a:t>
            </a:r>
          </a:p>
          <a:p>
            <a:r>
              <a:rPr lang="en-US" dirty="0"/>
              <a:t>the chiral receptor fits the arrangement of the substituents in only one enantiomer; its mirror image does not fit properly</a:t>
            </a:r>
            <a:endParaRPr lang="en-IN" dirty="0"/>
          </a:p>
        </p:txBody>
      </p:sp>
    </p:spTree>
    <p:extLst>
      <p:ext uri="{BB962C8B-B14F-4D97-AF65-F5344CB8AC3E}">
        <p14:creationId xmlns:p14="http://schemas.microsoft.com/office/powerpoint/2010/main" val="3648032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Enantiomers in Biological Systems </a:t>
            </a:r>
            <a:r>
              <a:rPr lang="en-IN" sz="2000" b="0" dirty="0"/>
              <a:t>(2 of 4)</a:t>
            </a:r>
            <a:endParaRPr lang="en-IN" sz="2000" dirty="0"/>
          </a:p>
        </p:txBody>
      </p:sp>
      <p:pic>
        <p:nvPicPr>
          <p:cNvPr id="4" name="Content Placeholder 3" descr="A model of a chiral carbon shows 4 3 dimensional shapes, For long description in Notes pane, press F6.">
            <a:extLst>
              <a:ext uri="{FF2B5EF4-FFF2-40B4-BE49-F238E27FC236}">
                <a16:creationId xmlns:a16="http://schemas.microsoft.com/office/drawing/2014/main" id="{C2097F9D-0A43-4DB0-8858-F855C3996774}"/>
              </a:ext>
            </a:extLst>
          </p:cNvPr>
          <p:cNvPicPr>
            <a:picLocks noGrp="1" noChangeAspect="1"/>
          </p:cNvPicPr>
          <p:nvPr>
            <p:ph sz="quarter" idx="13"/>
          </p:nvPr>
        </p:nvPicPr>
        <p:blipFill>
          <a:blip r:embed="rId3"/>
          <a:stretch>
            <a:fillRect/>
          </a:stretch>
        </p:blipFill>
        <p:spPr>
          <a:xfrm>
            <a:off x="1255488" y="1604551"/>
            <a:ext cx="6633023" cy="4371211"/>
          </a:xfrm>
          <a:prstGeom prst="rect">
            <a:avLst/>
          </a:prstGeom>
        </p:spPr>
      </p:pic>
    </p:spTree>
    <p:extLst>
      <p:ext uri="{BB962C8B-B14F-4D97-AF65-F5344CB8AC3E}">
        <p14:creationId xmlns:p14="http://schemas.microsoft.com/office/powerpoint/2010/main" val="88257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13.1 Carbohydrates</a:t>
            </a:r>
          </a:p>
        </p:txBody>
      </p:sp>
      <p:sp>
        <p:nvSpPr>
          <p:cNvPr id="6" name="Content Placeholder 5"/>
          <p:cNvSpPr>
            <a:spLocks noGrp="1"/>
          </p:cNvSpPr>
          <p:nvPr>
            <p:ph sz="quarter" idx="13"/>
          </p:nvPr>
        </p:nvSpPr>
        <p:spPr>
          <a:xfrm>
            <a:off x="457200" y="1556327"/>
            <a:ext cx="3853543" cy="3573813"/>
          </a:xfrm>
        </p:spPr>
        <p:txBody>
          <a:bodyPr/>
          <a:lstStyle/>
          <a:p>
            <a:pPr marL="432" indent="0">
              <a:buNone/>
            </a:pPr>
            <a:r>
              <a:rPr lang="en-US" b="1" dirty="0"/>
              <a:t>Carbohydrates</a:t>
            </a:r>
            <a:r>
              <a:rPr lang="en-US" dirty="0"/>
              <a:t> are</a:t>
            </a:r>
          </a:p>
          <a:p>
            <a:r>
              <a:rPr lang="en-US" dirty="0"/>
              <a:t>a major source of energy from our diet</a:t>
            </a:r>
          </a:p>
          <a:p>
            <a:r>
              <a:rPr lang="en-US" dirty="0"/>
              <a:t>made from the elements carbon, hydrogen, and oxygen</a:t>
            </a:r>
          </a:p>
          <a:p>
            <a:r>
              <a:rPr lang="en-US" dirty="0"/>
              <a:t>also called saccharides, which means “sugars”</a:t>
            </a:r>
            <a:endParaRPr lang="en-IN" dirty="0"/>
          </a:p>
        </p:txBody>
      </p:sp>
      <p:pic>
        <p:nvPicPr>
          <p:cNvPr id="16" name="Content Placeholder 15" descr="A plate of pasta, loaves of bread, and potatoes.">
            <a:extLst>
              <a:ext uri="{FF2B5EF4-FFF2-40B4-BE49-F238E27FC236}">
                <a16:creationId xmlns:a16="http://schemas.microsoft.com/office/drawing/2014/main" id="{081153B3-D5DE-4479-977C-152ADC1E7FD9}"/>
              </a:ext>
            </a:extLst>
          </p:cNvPr>
          <p:cNvPicPr>
            <a:picLocks noGrp="1" noChangeAspect="1"/>
          </p:cNvPicPr>
          <p:nvPr>
            <p:ph sz="quarter" idx="14"/>
          </p:nvPr>
        </p:nvPicPr>
        <p:blipFill>
          <a:blip r:embed="rId2"/>
          <a:stretch>
            <a:fillRect/>
          </a:stretch>
        </p:blipFill>
        <p:spPr>
          <a:xfrm>
            <a:off x="5300305" y="1557338"/>
            <a:ext cx="3389670" cy="3048264"/>
          </a:xfrm>
          <a:prstGeom prst="rect">
            <a:avLst/>
          </a:prstGeom>
        </p:spPr>
      </p:pic>
      <p:sp>
        <p:nvSpPr>
          <p:cNvPr id="8" name="Content Placeholder 7"/>
          <p:cNvSpPr>
            <a:spLocks noGrp="1"/>
          </p:cNvSpPr>
          <p:nvPr>
            <p:ph sz="quarter" idx="15"/>
          </p:nvPr>
        </p:nvSpPr>
        <p:spPr>
          <a:xfrm>
            <a:off x="457200" y="5429579"/>
            <a:ext cx="8128660" cy="796925"/>
          </a:xfrm>
        </p:spPr>
        <p:txBody>
          <a:bodyPr/>
          <a:lstStyle/>
          <a:p>
            <a:pPr marL="432" indent="0">
              <a:buNone/>
            </a:pPr>
            <a:r>
              <a:rPr lang="en-US" b="1" dirty="0"/>
              <a:t>Learning Goal</a:t>
            </a:r>
            <a:r>
              <a:rPr lang="en-US" dirty="0"/>
              <a:t> Classify a monosaccharide as an aldose or a ketose, and indicate the number of carbon atoms.</a:t>
            </a:r>
            <a:endParaRPr lang="en-IN" dirty="0"/>
          </a:p>
        </p:txBody>
      </p:sp>
    </p:spTree>
    <p:extLst>
      <p:ext uri="{BB962C8B-B14F-4D97-AF65-F5344CB8AC3E}">
        <p14:creationId xmlns:p14="http://schemas.microsoft.com/office/powerpoint/2010/main" val="4199423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Enantiomers in Biological Systems </a:t>
            </a:r>
            <a:r>
              <a:rPr lang="en-IN" sz="2000" b="0" dirty="0"/>
              <a:t>(3 of 4)</a:t>
            </a:r>
            <a:endParaRPr lang="en-IN" sz="2000" dirty="0"/>
          </a:p>
        </p:txBody>
      </p:sp>
      <p:sp>
        <p:nvSpPr>
          <p:cNvPr id="4" name="Content Placeholder 3"/>
          <p:cNvSpPr>
            <a:spLocks noGrp="1"/>
          </p:cNvSpPr>
          <p:nvPr>
            <p:ph sz="quarter" idx="13"/>
          </p:nvPr>
        </p:nvSpPr>
        <p:spPr>
          <a:xfrm>
            <a:off x="457200" y="1556327"/>
            <a:ext cx="8229600" cy="2089398"/>
          </a:xfrm>
        </p:spPr>
        <p:txBody>
          <a:bodyPr/>
          <a:lstStyle/>
          <a:p>
            <a:r>
              <a:rPr lang="en-US" sz="2400" dirty="0"/>
              <a:t>A substance used to treat Parkinson’s disease is L-dopa, which is converted to dopamine in the brain, where it raises the serotonin level.</a:t>
            </a:r>
          </a:p>
          <a:p>
            <a:r>
              <a:rPr lang="en-US" sz="2400" dirty="0"/>
              <a:t>The enantiomer, D-</a:t>
            </a:r>
            <a:r>
              <a:rPr lang="en-US" sz="2400" dirty="0" err="1"/>
              <a:t>dopa</a:t>
            </a:r>
            <a:r>
              <a:rPr lang="en-US" sz="2400" dirty="0"/>
              <a:t>, is not effective for the treatment of Parkinson’s disease.</a:t>
            </a:r>
            <a:endParaRPr lang="en-IN" sz="2400" dirty="0"/>
          </a:p>
        </p:txBody>
      </p:sp>
      <p:pic>
        <p:nvPicPr>
          <p:cNvPr id="6" name="Content Placeholder 5" descr="L dopa has the chiral carbon bonded to a C O O H group on the left, For long description in Notes pane, press F6.">
            <a:extLst>
              <a:ext uri="{FF2B5EF4-FFF2-40B4-BE49-F238E27FC236}">
                <a16:creationId xmlns:a16="http://schemas.microsoft.com/office/drawing/2014/main" id="{95512BA1-028E-4975-AE8F-283AA6F1587C}"/>
              </a:ext>
            </a:extLst>
          </p:cNvPr>
          <p:cNvPicPr>
            <a:picLocks noGrp="1" noChangeAspect="1"/>
          </p:cNvPicPr>
          <p:nvPr>
            <p:ph sz="quarter" idx="14"/>
          </p:nvPr>
        </p:nvPicPr>
        <p:blipFill>
          <a:blip r:embed="rId3"/>
          <a:stretch>
            <a:fillRect/>
          </a:stretch>
        </p:blipFill>
        <p:spPr>
          <a:xfrm>
            <a:off x="834828" y="4036227"/>
            <a:ext cx="7474344" cy="1694835"/>
          </a:xfrm>
          <a:prstGeom prst="rect">
            <a:avLst/>
          </a:prstGeom>
        </p:spPr>
      </p:pic>
    </p:spTree>
    <p:extLst>
      <p:ext uri="{BB962C8B-B14F-4D97-AF65-F5344CB8AC3E}">
        <p14:creationId xmlns:p14="http://schemas.microsoft.com/office/powerpoint/2010/main" val="1093545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37D5-1BF1-477F-836F-E8D6AA4FB387}"/>
              </a:ext>
            </a:extLst>
          </p:cNvPr>
          <p:cNvSpPr>
            <a:spLocks noGrp="1"/>
          </p:cNvSpPr>
          <p:nvPr>
            <p:ph type="title"/>
          </p:nvPr>
        </p:nvSpPr>
        <p:spPr/>
        <p:txBody>
          <a:bodyPr/>
          <a:lstStyle/>
          <a:p>
            <a:r>
              <a:rPr lang="en-US" sz="3400" dirty="0"/>
              <a:t>Chemistry Link to Health: Enantiomers in Biological Systems </a:t>
            </a:r>
            <a:r>
              <a:rPr lang="en-IN" sz="2000" b="0" i="0" u="none" strike="noStrike" cap="none" baseline="0" dirty="0">
                <a:solidFill>
                  <a:srgbClr val="007FA3"/>
                </a:solidFill>
                <a:effectLst/>
                <a:latin typeface="+mj-lt"/>
                <a:ea typeface="Times New Roman"/>
                <a:cs typeface="Times New Roman"/>
                <a:sym typeface="Times New Roman"/>
              </a:rPr>
              <a:t>(4 of 4)</a:t>
            </a:r>
            <a:endParaRPr lang="en-IN" sz="2000" b="0" baseline="0" dirty="0"/>
          </a:p>
        </p:txBody>
      </p:sp>
      <p:sp>
        <p:nvSpPr>
          <p:cNvPr id="3" name="Content Placeholder 2">
            <a:extLst>
              <a:ext uri="{FF2B5EF4-FFF2-40B4-BE49-F238E27FC236}">
                <a16:creationId xmlns:a16="http://schemas.microsoft.com/office/drawing/2014/main" id="{3A74D9CF-D299-4438-932F-4173FCC7ABDC}"/>
              </a:ext>
            </a:extLst>
          </p:cNvPr>
          <p:cNvSpPr>
            <a:spLocks noGrp="1"/>
          </p:cNvSpPr>
          <p:nvPr>
            <p:ph sz="quarter" idx="13"/>
          </p:nvPr>
        </p:nvSpPr>
        <p:spPr>
          <a:xfrm>
            <a:off x="457200" y="1556327"/>
            <a:ext cx="7986156" cy="2689102"/>
          </a:xfrm>
        </p:spPr>
        <p:txBody>
          <a:bodyPr/>
          <a:lstStyle/>
          <a:p>
            <a:r>
              <a:rPr lang="en-US" dirty="0"/>
              <a:t>For many drugs, only one of the enantiomers is biologically active.</a:t>
            </a:r>
          </a:p>
          <a:p>
            <a:r>
              <a:rPr lang="en-US" dirty="0"/>
              <a:t>However, for many years, drugs have been produced that were mixtures of their enantiomers.</a:t>
            </a:r>
          </a:p>
          <a:p>
            <a:r>
              <a:rPr lang="en-US" dirty="0"/>
              <a:t>Today, drug researchers are using chiral technology to produce the active enantiomers of chiral drugs.</a:t>
            </a:r>
          </a:p>
        </p:txBody>
      </p:sp>
    </p:spTree>
    <p:extLst>
      <p:ext uri="{BB962C8B-B14F-4D97-AF65-F5344CB8AC3E}">
        <p14:creationId xmlns:p14="http://schemas.microsoft.com/office/powerpoint/2010/main" val="1839225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400" dirty="0"/>
              <a:t>13.3 Fischer Projections of Monosaccharides</a:t>
            </a:r>
            <a:endParaRPr lang="en-IN" sz="3400" dirty="0"/>
          </a:p>
        </p:txBody>
      </p:sp>
      <p:sp>
        <p:nvSpPr>
          <p:cNvPr id="6" name="Content Placeholder 5"/>
          <p:cNvSpPr>
            <a:spLocks noGrp="1"/>
          </p:cNvSpPr>
          <p:nvPr>
            <p:ph sz="quarter" idx="13"/>
          </p:nvPr>
        </p:nvSpPr>
        <p:spPr>
          <a:xfrm>
            <a:off x="457200" y="1556327"/>
            <a:ext cx="8001000" cy="805873"/>
          </a:xfrm>
        </p:spPr>
        <p:txBody>
          <a:bodyPr/>
          <a:lstStyle/>
          <a:p>
            <a:pPr marL="432" indent="0">
              <a:buNone/>
            </a:pPr>
            <a:r>
              <a:rPr lang="en-US" dirty="0"/>
              <a:t>Glucose, galactose, and fructose are the most important monosaccharides.</a:t>
            </a:r>
          </a:p>
        </p:txBody>
      </p:sp>
      <p:pic>
        <p:nvPicPr>
          <p:cNvPr id="16" name="Content Placeholder 15" descr="Each structure is a vertical carbon chain with 6 carbons. For long description in Notes pane, press F6.">
            <a:extLst>
              <a:ext uri="{FF2B5EF4-FFF2-40B4-BE49-F238E27FC236}">
                <a16:creationId xmlns:a16="http://schemas.microsoft.com/office/drawing/2014/main" id="{94FB65B1-BC34-4645-9104-48CF658760A5}"/>
              </a:ext>
            </a:extLst>
          </p:cNvPr>
          <p:cNvPicPr>
            <a:picLocks noGrp="1" noChangeAspect="1"/>
          </p:cNvPicPr>
          <p:nvPr>
            <p:ph sz="quarter" idx="14"/>
          </p:nvPr>
        </p:nvPicPr>
        <p:blipFill>
          <a:blip r:embed="rId3"/>
          <a:stretch>
            <a:fillRect/>
          </a:stretch>
        </p:blipFill>
        <p:spPr>
          <a:xfrm>
            <a:off x="2169968" y="2605877"/>
            <a:ext cx="4804064" cy="2700762"/>
          </a:xfrm>
          <a:prstGeom prst="rect">
            <a:avLst/>
          </a:prstGeom>
        </p:spPr>
      </p:pic>
      <p:sp>
        <p:nvSpPr>
          <p:cNvPr id="8" name="Content Placeholder 7"/>
          <p:cNvSpPr>
            <a:spLocks noGrp="1"/>
          </p:cNvSpPr>
          <p:nvPr>
            <p:ph sz="quarter" idx="15"/>
          </p:nvPr>
        </p:nvSpPr>
        <p:spPr>
          <a:xfrm>
            <a:off x="457200" y="5486816"/>
            <a:ext cx="8064499" cy="812383"/>
          </a:xfrm>
        </p:spPr>
        <p:txBody>
          <a:bodyPr/>
          <a:lstStyle/>
          <a:p>
            <a:pPr marL="432" indent="0">
              <a:buNone/>
            </a:pPr>
            <a:r>
              <a:rPr lang="en-US" b="1" dirty="0"/>
              <a:t>Learning Goal</a:t>
            </a:r>
            <a:r>
              <a:rPr lang="en-US" dirty="0"/>
              <a:t> Identify or draw the D and L configurations of the Fischer projections for common monosaccharides.</a:t>
            </a:r>
          </a:p>
        </p:txBody>
      </p:sp>
    </p:spTree>
    <p:extLst>
      <p:ext uri="{BB962C8B-B14F-4D97-AF65-F5344CB8AC3E}">
        <p14:creationId xmlns:p14="http://schemas.microsoft.com/office/powerpoint/2010/main" val="1448574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20220D4-9A31-4F20-AFC1-E94DD320C9AB}"/>
              </a:ext>
            </a:extLst>
          </p:cNvPr>
          <p:cNvSpPr>
            <a:spLocks noGrp="1"/>
          </p:cNvSpPr>
          <p:nvPr>
            <p:ph type="title"/>
          </p:nvPr>
        </p:nvSpPr>
        <p:spPr/>
        <p:txBody>
          <a:bodyPr/>
          <a:lstStyle/>
          <a:p>
            <a:r>
              <a:rPr lang="en-IN" dirty="0"/>
              <a:t>Fischer Projections</a:t>
            </a:r>
          </a:p>
        </p:txBody>
      </p:sp>
      <p:sp>
        <p:nvSpPr>
          <p:cNvPr id="24" name="Content Placeholder 23">
            <a:extLst>
              <a:ext uri="{FF2B5EF4-FFF2-40B4-BE49-F238E27FC236}">
                <a16:creationId xmlns:a16="http://schemas.microsoft.com/office/drawing/2014/main" id="{8E83A196-5DFF-4E82-97B3-7CB813F7634C}"/>
              </a:ext>
            </a:extLst>
          </p:cNvPr>
          <p:cNvSpPr>
            <a:spLocks noGrp="1"/>
          </p:cNvSpPr>
          <p:nvPr>
            <p:ph sz="quarter" idx="14"/>
          </p:nvPr>
        </p:nvSpPr>
        <p:spPr>
          <a:xfrm>
            <a:off x="457200" y="1563730"/>
            <a:ext cx="8077200" cy="1908570"/>
          </a:xfrm>
        </p:spPr>
        <p:txBody>
          <a:bodyPr/>
          <a:lstStyle/>
          <a:p>
            <a:pPr marL="432" indent="0">
              <a:buNone/>
            </a:pPr>
            <a:r>
              <a:rPr lang="en-US" sz="2400" dirty="0"/>
              <a:t>A </a:t>
            </a:r>
            <a:r>
              <a:rPr lang="en-US" sz="2400" b="1" dirty="0"/>
              <a:t>Fischer projection</a:t>
            </a:r>
            <a:r>
              <a:rPr lang="en-US" sz="2400" dirty="0"/>
              <a:t> used to represent carbohydrates</a:t>
            </a:r>
          </a:p>
          <a:p>
            <a:r>
              <a:rPr lang="en-US" sz="2400" dirty="0"/>
              <a:t>places the most oxidized group at the top</a:t>
            </a:r>
          </a:p>
          <a:p>
            <a:r>
              <a:rPr lang="en-US" sz="2400" dirty="0"/>
              <a:t>shows chiral carbons as the intersection of vertical and horizontal lines</a:t>
            </a:r>
            <a:endParaRPr lang="en-IN" sz="2400" dirty="0"/>
          </a:p>
        </p:txBody>
      </p:sp>
      <p:sp>
        <p:nvSpPr>
          <p:cNvPr id="25" name="Content Placeholder 24">
            <a:extLst>
              <a:ext uri="{FF2B5EF4-FFF2-40B4-BE49-F238E27FC236}">
                <a16:creationId xmlns:a16="http://schemas.microsoft.com/office/drawing/2014/main" id="{F68AAB75-E075-4FC4-9984-577B1C749391}"/>
              </a:ext>
            </a:extLst>
          </p:cNvPr>
          <p:cNvSpPr>
            <a:spLocks noGrp="1"/>
          </p:cNvSpPr>
          <p:nvPr>
            <p:ph sz="quarter" idx="15"/>
          </p:nvPr>
        </p:nvSpPr>
        <p:spPr>
          <a:xfrm>
            <a:off x="457201" y="3564882"/>
            <a:ext cx="1765300" cy="426566"/>
          </a:xfrm>
        </p:spPr>
        <p:txBody>
          <a:bodyPr/>
          <a:lstStyle/>
          <a:p>
            <a:r>
              <a:rPr lang="en-IN" sz="2400" dirty="0"/>
              <a:t>shows the</a:t>
            </a:r>
          </a:p>
        </p:txBody>
      </p:sp>
      <p:graphicFrame>
        <p:nvGraphicFramePr>
          <p:cNvPr id="38" name="Object 37" descr="single bond H and single bond O H groups">
            <a:extLst>
              <a:ext uri="{FF2B5EF4-FFF2-40B4-BE49-F238E27FC236}">
                <a16:creationId xmlns:a16="http://schemas.microsoft.com/office/drawing/2014/main" id="{CFEFE115-1F8E-4805-97D4-90115E98DB6C}"/>
              </a:ext>
            </a:extLst>
          </p:cNvPr>
          <p:cNvGraphicFramePr>
            <a:graphicFrameLocks noChangeAspect="1"/>
          </p:cNvGraphicFramePr>
          <p:nvPr>
            <p:extLst/>
          </p:nvPr>
        </p:nvGraphicFramePr>
        <p:xfrm>
          <a:off x="2281411" y="3602982"/>
          <a:ext cx="3155950" cy="347662"/>
        </p:xfrm>
        <a:graphic>
          <a:graphicData uri="http://schemas.openxmlformats.org/presentationml/2006/ole">
            <mc:AlternateContent xmlns:mc="http://schemas.openxmlformats.org/markup-compatibility/2006">
              <mc:Choice xmlns:v="urn:schemas-microsoft-com:vml" Requires="v">
                <p:oleObj spid="_x0000_s4102" name="Equation" r:id="rId3" imgW="3213000" imgH="355320" progId="Equation.DSMT4">
                  <p:embed/>
                </p:oleObj>
              </mc:Choice>
              <mc:Fallback>
                <p:oleObj name="Equation" r:id="rId3" imgW="3213000" imgH="355320" progId="Equation.DSMT4">
                  <p:embed/>
                  <p:pic>
                    <p:nvPicPr>
                      <p:cNvPr id="38" name="Object 37" descr="single bond H and single bond O H groups">
                        <a:extLst>
                          <a:ext uri="{FF2B5EF4-FFF2-40B4-BE49-F238E27FC236}">
                            <a16:creationId xmlns:a16="http://schemas.microsoft.com/office/drawing/2014/main" id="{CFEFE115-1F8E-4805-97D4-90115E98DB6C}"/>
                          </a:ext>
                        </a:extLst>
                      </p:cNvPr>
                      <p:cNvPicPr/>
                      <p:nvPr/>
                    </p:nvPicPr>
                    <p:blipFill>
                      <a:blip r:embed="rId4"/>
                      <a:stretch>
                        <a:fillRect/>
                      </a:stretch>
                    </p:blipFill>
                    <p:spPr>
                      <a:xfrm>
                        <a:off x="2281411" y="3602982"/>
                        <a:ext cx="3155950" cy="347662"/>
                      </a:xfrm>
                      <a:prstGeom prst="rect">
                        <a:avLst/>
                      </a:prstGeom>
                    </p:spPr>
                  </p:pic>
                </p:oleObj>
              </mc:Fallback>
            </mc:AlternateContent>
          </a:graphicData>
        </a:graphic>
      </p:graphicFrame>
      <p:sp>
        <p:nvSpPr>
          <p:cNvPr id="27" name="Content Placeholder 26">
            <a:extLst>
              <a:ext uri="{FF2B5EF4-FFF2-40B4-BE49-F238E27FC236}">
                <a16:creationId xmlns:a16="http://schemas.microsoft.com/office/drawing/2014/main" id="{0CD580BD-27DD-4667-AE25-30F8264DC502}"/>
              </a:ext>
            </a:extLst>
          </p:cNvPr>
          <p:cNvSpPr>
            <a:spLocks noGrp="1"/>
          </p:cNvSpPr>
          <p:nvPr>
            <p:ph sz="quarter" idx="17"/>
          </p:nvPr>
        </p:nvSpPr>
        <p:spPr>
          <a:xfrm>
            <a:off x="5636272" y="3564882"/>
            <a:ext cx="2491727" cy="426566"/>
          </a:xfrm>
        </p:spPr>
        <p:txBody>
          <a:bodyPr/>
          <a:lstStyle/>
          <a:p>
            <a:pPr marL="432" indent="0">
              <a:buNone/>
            </a:pPr>
            <a:r>
              <a:rPr lang="en-US" sz="2400" dirty="0"/>
              <a:t>on the horizontal</a:t>
            </a:r>
            <a:endParaRPr lang="en-IN" sz="2400" dirty="0"/>
          </a:p>
        </p:txBody>
      </p:sp>
      <p:sp>
        <p:nvSpPr>
          <p:cNvPr id="28" name="Content Placeholder 27">
            <a:extLst>
              <a:ext uri="{FF2B5EF4-FFF2-40B4-BE49-F238E27FC236}">
                <a16:creationId xmlns:a16="http://schemas.microsoft.com/office/drawing/2014/main" id="{DDA5AC7F-B1C8-4CF9-BD1D-BC89CB6D1644}"/>
              </a:ext>
            </a:extLst>
          </p:cNvPr>
          <p:cNvSpPr>
            <a:spLocks noGrp="1"/>
          </p:cNvSpPr>
          <p:nvPr>
            <p:ph sz="quarter" idx="18"/>
          </p:nvPr>
        </p:nvSpPr>
        <p:spPr>
          <a:xfrm>
            <a:off x="459728" y="4031101"/>
            <a:ext cx="2562871" cy="439300"/>
          </a:xfrm>
        </p:spPr>
        <p:txBody>
          <a:bodyPr/>
          <a:lstStyle/>
          <a:p>
            <a:pPr marL="255600" indent="0">
              <a:buNone/>
            </a:pPr>
            <a:r>
              <a:rPr lang="en-US" sz="2400" dirty="0"/>
              <a:t>intersecting line</a:t>
            </a:r>
            <a:endParaRPr lang="en-IN" sz="2400" dirty="0"/>
          </a:p>
        </p:txBody>
      </p:sp>
      <p:sp>
        <p:nvSpPr>
          <p:cNvPr id="29" name="Content Placeholder 28">
            <a:extLst>
              <a:ext uri="{FF2B5EF4-FFF2-40B4-BE49-F238E27FC236}">
                <a16:creationId xmlns:a16="http://schemas.microsoft.com/office/drawing/2014/main" id="{3FFAF4E2-9BB5-4BBC-AA73-F986BDB51AB8}"/>
              </a:ext>
            </a:extLst>
          </p:cNvPr>
          <p:cNvSpPr>
            <a:spLocks noGrp="1"/>
          </p:cNvSpPr>
          <p:nvPr>
            <p:ph sz="quarter" idx="19"/>
          </p:nvPr>
        </p:nvSpPr>
        <p:spPr>
          <a:xfrm>
            <a:off x="454024" y="4730750"/>
            <a:ext cx="1768477" cy="495241"/>
          </a:xfrm>
        </p:spPr>
        <p:txBody>
          <a:bodyPr/>
          <a:lstStyle/>
          <a:p>
            <a:pPr indent="-255600"/>
            <a:r>
              <a:rPr lang="en-IN" sz="2400" dirty="0"/>
              <a:t>places the</a:t>
            </a:r>
          </a:p>
        </p:txBody>
      </p:sp>
      <p:graphicFrame>
        <p:nvGraphicFramePr>
          <p:cNvPr id="39" name="Object 38" descr="single bond C H 2 O H group">
            <a:extLst>
              <a:ext uri="{FF2B5EF4-FFF2-40B4-BE49-F238E27FC236}">
                <a16:creationId xmlns:a16="http://schemas.microsoft.com/office/drawing/2014/main" id="{7B07AC60-0E94-4ED0-A331-560CD406E45A}"/>
              </a:ext>
            </a:extLst>
          </p:cNvPr>
          <p:cNvGraphicFramePr>
            <a:graphicFrameLocks noChangeAspect="1"/>
          </p:cNvGraphicFramePr>
          <p:nvPr>
            <p:extLst/>
          </p:nvPr>
        </p:nvGraphicFramePr>
        <p:xfrm>
          <a:off x="2333624" y="4765999"/>
          <a:ext cx="2276475" cy="381000"/>
        </p:xfrm>
        <a:graphic>
          <a:graphicData uri="http://schemas.openxmlformats.org/presentationml/2006/ole">
            <mc:AlternateContent xmlns:mc="http://schemas.openxmlformats.org/markup-compatibility/2006">
              <mc:Choice xmlns:v="urn:schemas-microsoft-com:vml" Requires="v">
                <p:oleObj spid="_x0000_s4103" name="Equation" r:id="rId5" imgW="2273040" imgH="380880" progId="Equation.DSMT4">
                  <p:embed/>
                </p:oleObj>
              </mc:Choice>
              <mc:Fallback>
                <p:oleObj name="Equation" r:id="rId5" imgW="2273040" imgH="380880" progId="Equation.DSMT4">
                  <p:embed/>
                  <p:pic>
                    <p:nvPicPr>
                      <p:cNvPr id="39" name="Object 38" descr="single bond C H 2 O H group">
                        <a:extLst>
                          <a:ext uri="{FF2B5EF4-FFF2-40B4-BE49-F238E27FC236}">
                            <a16:creationId xmlns:a16="http://schemas.microsoft.com/office/drawing/2014/main" id="{7B07AC60-0E94-4ED0-A331-560CD406E45A}"/>
                          </a:ext>
                        </a:extLst>
                      </p:cNvPr>
                      <p:cNvPicPr/>
                      <p:nvPr/>
                    </p:nvPicPr>
                    <p:blipFill>
                      <a:blip r:embed="rId6"/>
                      <a:stretch>
                        <a:fillRect/>
                      </a:stretch>
                    </p:blipFill>
                    <p:spPr>
                      <a:xfrm>
                        <a:off x="2333624" y="4765999"/>
                        <a:ext cx="2276475" cy="381000"/>
                      </a:xfrm>
                      <a:prstGeom prst="rect">
                        <a:avLst/>
                      </a:prstGeom>
                    </p:spPr>
                  </p:pic>
                </p:oleObj>
              </mc:Fallback>
            </mc:AlternateContent>
          </a:graphicData>
        </a:graphic>
      </p:graphicFrame>
      <p:sp>
        <p:nvSpPr>
          <p:cNvPr id="34" name="Content Placeholder 33">
            <a:extLst>
              <a:ext uri="{FF2B5EF4-FFF2-40B4-BE49-F238E27FC236}">
                <a16:creationId xmlns:a16="http://schemas.microsoft.com/office/drawing/2014/main" id="{F44D25FC-E0B6-479C-9A49-1F742C9F27C1}"/>
              </a:ext>
            </a:extLst>
          </p:cNvPr>
          <p:cNvSpPr>
            <a:spLocks noGrp="1"/>
          </p:cNvSpPr>
          <p:nvPr>
            <p:ph sz="quarter" idx="24"/>
          </p:nvPr>
        </p:nvSpPr>
        <p:spPr>
          <a:xfrm>
            <a:off x="4851399" y="4687411"/>
            <a:ext cx="3975101" cy="459588"/>
          </a:xfrm>
        </p:spPr>
        <p:txBody>
          <a:bodyPr/>
          <a:lstStyle/>
          <a:p>
            <a:pPr marL="432" indent="0">
              <a:buNone/>
            </a:pPr>
            <a:r>
              <a:rPr lang="en-US" sz="2400" dirty="0"/>
              <a:t>at the bottom of the Fischer</a:t>
            </a:r>
            <a:endParaRPr lang="en-IN" sz="2400" dirty="0"/>
          </a:p>
        </p:txBody>
      </p:sp>
      <p:sp>
        <p:nvSpPr>
          <p:cNvPr id="36" name="Content Placeholder 35">
            <a:extLst>
              <a:ext uri="{FF2B5EF4-FFF2-40B4-BE49-F238E27FC236}">
                <a16:creationId xmlns:a16="http://schemas.microsoft.com/office/drawing/2014/main" id="{45290D59-4DBD-4F0E-A3A9-0325E55C28B9}"/>
              </a:ext>
            </a:extLst>
          </p:cNvPr>
          <p:cNvSpPr>
            <a:spLocks noGrp="1"/>
          </p:cNvSpPr>
          <p:nvPr>
            <p:ph sz="quarter" idx="26"/>
          </p:nvPr>
        </p:nvSpPr>
        <p:spPr>
          <a:xfrm>
            <a:off x="507999" y="5313260"/>
            <a:ext cx="4572001" cy="395287"/>
          </a:xfrm>
        </p:spPr>
        <p:txBody>
          <a:bodyPr/>
          <a:lstStyle/>
          <a:p>
            <a:pPr marL="255600" indent="0">
              <a:buNone/>
            </a:pPr>
            <a:r>
              <a:rPr lang="en-US" sz="2400" dirty="0"/>
              <a:t>projection, which is not chiral</a:t>
            </a:r>
            <a:endParaRPr lang="en-IN" sz="2400" dirty="0"/>
          </a:p>
        </p:txBody>
      </p:sp>
    </p:spTree>
    <p:extLst>
      <p:ext uri="{BB962C8B-B14F-4D97-AF65-F5344CB8AC3E}">
        <p14:creationId xmlns:p14="http://schemas.microsoft.com/office/powerpoint/2010/main" val="278378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 and L Notations</a:t>
            </a:r>
          </a:p>
        </p:txBody>
      </p:sp>
      <p:pic>
        <p:nvPicPr>
          <p:cNvPr id="13" name="Content Placeholder 12" descr="Core chemistry skill, identifying d and l Fischer projections for carbohydrates">
            <a:extLst>
              <a:ext uri="{FF2B5EF4-FFF2-40B4-BE49-F238E27FC236}">
                <a16:creationId xmlns:a16="http://schemas.microsoft.com/office/drawing/2014/main" id="{37B5B0E3-8699-45FA-BE95-648C1A57A58A}"/>
              </a:ext>
            </a:extLst>
          </p:cNvPr>
          <p:cNvPicPr>
            <a:picLocks noGrp="1" noChangeAspect="1"/>
          </p:cNvPicPr>
          <p:nvPr>
            <p:ph sz="quarter" idx="13"/>
          </p:nvPr>
        </p:nvPicPr>
        <p:blipFill>
          <a:blip r:embed="rId3"/>
          <a:stretch>
            <a:fillRect/>
          </a:stretch>
        </p:blipFill>
        <p:spPr>
          <a:xfrm>
            <a:off x="468313" y="1546593"/>
            <a:ext cx="2859272" cy="914479"/>
          </a:xfrm>
          <a:prstGeom prst="rect">
            <a:avLst/>
          </a:prstGeom>
        </p:spPr>
      </p:pic>
      <p:sp>
        <p:nvSpPr>
          <p:cNvPr id="4" name="Content Placeholder 3"/>
          <p:cNvSpPr>
            <a:spLocks noGrp="1"/>
          </p:cNvSpPr>
          <p:nvPr>
            <p:ph sz="quarter" idx="14"/>
          </p:nvPr>
        </p:nvSpPr>
        <p:spPr>
          <a:xfrm>
            <a:off x="457200" y="2695015"/>
            <a:ext cx="3784600" cy="441885"/>
          </a:xfrm>
        </p:spPr>
        <p:txBody>
          <a:bodyPr/>
          <a:lstStyle/>
          <a:p>
            <a:pPr marL="432" indent="0">
              <a:buNone/>
            </a:pPr>
            <a:r>
              <a:rPr lang="en-US" dirty="0"/>
              <a:t>In a Fischer projection, the</a:t>
            </a:r>
            <a:endParaRPr lang="en-IN" dirty="0"/>
          </a:p>
        </p:txBody>
      </p:sp>
      <p:graphicFrame>
        <p:nvGraphicFramePr>
          <p:cNvPr id="14" name="Object 13" descr="single bond O H group">
            <a:extLst>
              <a:ext uri="{FF2B5EF4-FFF2-40B4-BE49-F238E27FC236}">
                <a16:creationId xmlns:a16="http://schemas.microsoft.com/office/drawing/2014/main" id="{2479C083-A2DC-46D9-92FE-461FE5DAE8C1}"/>
              </a:ext>
            </a:extLst>
          </p:cNvPr>
          <p:cNvGraphicFramePr>
            <a:graphicFrameLocks noChangeAspect="1"/>
          </p:cNvGraphicFramePr>
          <p:nvPr>
            <p:extLst/>
          </p:nvPr>
        </p:nvGraphicFramePr>
        <p:xfrm>
          <a:off x="4410853" y="2747757"/>
          <a:ext cx="1650456" cy="336400"/>
        </p:xfrm>
        <a:graphic>
          <a:graphicData uri="http://schemas.openxmlformats.org/presentationml/2006/ole">
            <mc:AlternateContent xmlns:mc="http://schemas.openxmlformats.org/markup-compatibility/2006">
              <mc:Choice xmlns:v="urn:schemas-microsoft-com:vml" Requires="v">
                <p:oleObj spid="_x0000_s5124" name="Equation" r:id="rId4" imgW="1739880" imgH="355320" progId="Equation.DSMT4">
                  <p:embed/>
                </p:oleObj>
              </mc:Choice>
              <mc:Fallback>
                <p:oleObj name="Equation" r:id="rId4" imgW="1739880" imgH="355320" progId="Equation.DSMT4">
                  <p:embed/>
                  <p:pic>
                    <p:nvPicPr>
                      <p:cNvPr id="14" name="Object 13" descr="single bond O H group">
                        <a:extLst>
                          <a:ext uri="{FF2B5EF4-FFF2-40B4-BE49-F238E27FC236}">
                            <a16:creationId xmlns:a16="http://schemas.microsoft.com/office/drawing/2014/main" id="{2479C083-A2DC-46D9-92FE-461FE5DAE8C1}"/>
                          </a:ext>
                        </a:extLst>
                      </p:cNvPr>
                      <p:cNvPicPr/>
                      <p:nvPr/>
                    </p:nvPicPr>
                    <p:blipFill>
                      <a:blip r:embed="rId5"/>
                      <a:stretch>
                        <a:fillRect/>
                      </a:stretch>
                    </p:blipFill>
                    <p:spPr>
                      <a:xfrm>
                        <a:off x="4410853" y="2747757"/>
                        <a:ext cx="1650456" cy="336400"/>
                      </a:xfrm>
                      <a:prstGeom prst="rect">
                        <a:avLst/>
                      </a:prstGeom>
                    </p:spPr>
                  </p:pic>
                </p:oleObj>
              </mc:Fallback>
            </mc:AlternateContent>
          </a:graphicData>
        </a:graphic>
      </p:graphicFrame>
      <p:sp>
        <p:nvSpPr>
          <p:cNvPr id="5" name="Content Placeholder 4"/>
          <p:cNvSpPr>
            <a:spLocks noGrp="1"/>
          </p:cNvSpPr>
          <p:nvPr>
            <p:ph sz="quarter" idx="15"/>
          </p:nvPr>
        </p:nvSpPr>
        <p:spPr>
          <a:xfrm>
            <a:off x="6230361" y="2695015"/>
            <a:ext cx="1046739" cy="441885"/>
          </a:xfrm>
        </p:spPr>
        <p:txBody>
          <a:bodyPr/>
          <a:lstStyle/>
          <a:p>
            <a:pPr marL="432" indent="0">
              <a:buNone/>
            </a:pPr>
            <a:r>
              <a:rPr lang="en-IN" dirty="0"/>
              <a:t>on the</a:t>
            </a:r>
          </a:p>
        </p:txBody>
      </p:sp>
      <p:sp>
        <p:nvSpPr>
          <p:cNvPr id="6" name="Content Placeholder 5"/>
          <p:cNvSpPr>
            <a:spLocks noGrp="1"/>
          </p:cNvSpPr>
          <p:nvPr>
            <p:ph sz="quarter" idx="16"/>
          </p:nvPr>
        </p:nvSpPr>
        <p:spPr>
          <a:xfrm>
            <a:off x="457200" y="3218443"/>
            <a:ext cx="8232775" cy="1988557"/>
          </a:xfrm>
        </p:spPr>
        <p:txBody>
          <a:bodyPr/>
          <a:lstStyle/>
          <a:p>
            <a:r>
              <a:rPr lang="en-US" dirty="0"/>
              <a:t>chiral carbon </a:t>
            </a:r>
            <a:r>
              <a:rPr lang="en-US" b="1" dirty="0"/>
              <a:t>farthest from the carbonyl group </a:t>
            </a:r>
            <a:r>
              <a:rPr lang="en-US" dirty="0"/>
              <a:t>determines an L or a D isomer</a:t>
            </a:r>
          </a:p>
          <a:p>
            <a:r>
              <a:rPr lang="en-US" dirty="0"/>
              <a:t>left is assigned the letter </a:t>
            </a:r>
            <a:r>
              <a:rPr lang="en-US" b="1" dirty="0"/>
              <a:t>L</a:t>
            </a:r>
          </a:p>
          <a:p>
            <a:r>
              <a:rPr lang="en-US" dirty="0"/>
              <a:t>right is assigned the letter </a:t>
            </a:r>
            <a:r>
              <a:rPr lang="en-US" b="1" dirty="0"/>
              <a:t>D</a:t>
            </a:r>
            <a:endParaRPr lang="en-IN" b="1" dirty="0"/>
          </a:p>
        </p:txBody>
      </p:sp>
    </p:spTree>
    <p:extLst>
      <p:ext uri="{BB962C8B-B14F-4D97-AF65-F5344CB8AC3E}">
        <p14:creationId xmlns:p14="http://schemas.microsoft.com/office/powerpoint/2010/main" val="2142436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371"/>
            <a:ext cx="8338457" cy="1097279"/>
          </a:xfrm>
        </p:spPr>
        <p:txBody>
          <a:bodyPr/>
          <a:lstStyle/>
          <a:p>
            <a:r>
              <a:rPr lang="en-US" dirty="0"/>
              <a:t>D and L Isomers of Monosaccharides</a:t>
            </a:r>
            <a:endParaRPr lang="en-IN" dirty="0"/>
          </a:p>
        </p:txBody>
      </p:sp>
      <p:pic>
        <p:nvPicPr>
          <p:cNvPr id="14" name="Content Placeholder 13" descr="The two pairs of enantiomers are described as follows. For long description in Notes pane, press F6.">
            <a:extLst>
              <a:ext uri="{FF2B5EF4-FFF2-40B4-BE49-F238E27FC236}">
                <a16:creationId xmlns:a16="http://schemas.microsoft.com/office/drawing/2014/main" id="{9DE49032-B750-4638-8042-2C6F4E01C580}"/>
              </a:ext>
            </a:extLst>
          </p:cNvPr>
          <p:cNvPicPr>
            <a:picLocks noGrp="1" noChangeAspect="1"/>
          </p:cNvPicPr>
          <p:nvPr>
            <p:ph sz="quarter" idx="13"/>
          </p:nvPr>
        </p:nvPicPr>
        <p:blipFill>
          <a:blip r:embed="rId3"/>
          <a:stretch>
            <a:fillRect/>
          </a:stretch>
        </p:blipFill>
        <p:spPr>
          <a:xfrm>
            <a:off x="457200" y="2423352"/>
            <a:ext cx="8229600" cy="2733608"/>
          </a:xfrm>
          <a:prstGeom prst="rect">
            <a:avLst/>
          </a:prstGeom>
        </p:spPr>
      </p:pic>
    </p:spTree>
    <p:extLst>
      <p:ext uri="{BB962C8B-B14F-4D97-AF65-F5344CB8AC3E}">
        <p14:creationId xmlns:p14="http://schemas.microsoft.com/office/powerpoint/2010/main" val="1231346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13" name="Content Placeholder 12"/>
          <p:cNvSpPr>
            <a:spLocks noGrp="1"/>
          </p:cNvSpPr>
          <p:nvPr>
            <p:ph sz="quarter" idx="13"/>
          </p:nvPr>
        </p:nvSpPr>
        <p:spPr>
          <a:xfrm>
            <a:off x="457200" y="1556327"/>
            <a:ext cx="8229600" cy="843973"/>
          </a:xfrm>
        </p:spPr>
        <p:txBody>
          <a:bodyPr/>
          <a:lstStyle/>
          <a:p>
            <a:pPr marL="432" indent="0">
              <a:buNone/>
            </a:pPr>
            <a:r>
              <a:rPr lang="en-US" sz="2400" dirty="0"/>
              <a:t>In the following Fischer projection of mannose, identify the monosaccharide as a D or an L isomer.</a:t>
            </a:r>
            <a:endParaRPr lang="en-IN" sz="2400" dirty="0"/>
          </a:p>
        </p:txBody>
      </p:sp>
      <p:pic>
        <p:nvPicPr>
          <p:cNvPr id="15" name="Content Placeholder 14" descr="C 1 is single bonded to H up and left, and double bonded to O up and right. C 6 is C H 2 O H. C 2 and C 3 have H right and O H left. C 4 and C 5 have O H right and H left.">
            <a:extLst>
              <a:ext uri="{FF2B5EF4-FFF2-40B4-BE49-F238E27FC236}">
                <a16:creationId xmlns:a16="http://schemas.microsoft.com/office/drawing/2014/main" id="{4CE5CCD6-171C-405A-AEA7-7AC8AD85550F}"/>
              </a:ext>
            </a:extLst>
          </p:cNvPr>
          <p:cNvPicPr>
            <a:picLocks noGrp="1" noChangeAspect="1"/>
          </p:cNvPicPr>
          <p:nvPr>
            <p:ph sz="quarter" idx="14"/>
          </p:nvPr>
        </p:nvPicPr>
        <p:blipFill>
          <a:blip r:embed="rId2"/>
          <a:stretch>
            <a:fillRect/>
          </a:stretch>
        </p:blipFill>
        <p:spPr>
          <a:xfrm>
            <a:off x="7065123" y="2542377"/>
            <a:ext cx="1621677" cy="3432345"/>
          </a:xfrm>
          <a:prstGeom prst="rect">
            <a:avLst/>
          </a:prstGeom>
        </p:spPr>
      </p:pic>
    </p:spTree>
    <p:extLst>
      <p:ext uri="{BB962C8B-B14F-4D97-AF65-F5344CB8AC3E}">
        <p14:creationId xmlns:p14="http://schemas.microsoft.com/office/powerpoint/2010/main" val="3341891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(1 of 2)</a:t>
            </a:r>
            <a:endParaRPr lang="en-IN" dirty="0"/>
          </a:p>
        </p:txBody>
      </p:sp>
      <p:sp>
        <p:nvSpPr>
          <p:cNvPr id="3" name="Content Placeholder 2"/>
          <p:cNvSpPr>
            <a:spLocks noGrp="1"/>
          </p:cNvSpPr>
          <p:nvPr>
            <p:ph sz="quarter" idx="13"/>
          </p:nvPr>
        </p:nvSpPr>
        <p:spPr>
          <a:xfrm>
            <a:off x="457200" y="1556327"/>
            <a:ext cx="8229600" cy="805873"/>
          </a:xfrm>
        </p:spPr>
        <p:txBody>
          <a:bodyPr/>
          <a:lstStyle/>
          <a:p>
            <a:pPr marL="432" indent="0">
              <a:buNone/>
            </a:pPr>
            <a:r>
              <a:rPr lang="en-US" dirty="0"/>
              <a:t>In the following Fischer projection of mannose, identify the monosaccharide as a D or an L isomer.</a:t>
            </a:r>
            <a:endParaRPr lang="en-IN" dirty="0"/>
          </a:p>
        </p:txBody>
      </p:sp>
      <p:graphicFrame>
        <p:nvGraphicFramePr>
          <p:cNvPr id="13" name="Content Placeholder 12"/>
          <p:cNvGraphicFramePr>
            <a:graphicFrameLocks noGrp="1"/>
          </p:cNvGraphicFramePr>
          <p:nvPr>
            <p:ph sz="quarter" idx="14"/>
            <p:extLst/>
          </p:nvPr>
        </p:nvGraphicFramePr>
        <p:xfrm>
          <a:off x="457200" y="2528888"/>
          <a:ext cx="6083300" cy="1828800"/>
        </p:xfrm>
        <a:graphic>
          <a:graphicData uri="http://schemas.openxmlformats.org/drawingml/2006/table">
            <a:tbl>
              <a:tblPr firstRow="1" bandRow="1">
                <a:tableStyleId>{2D5ABB26-0587-4C30-8999-92F81FD0307C}</a:tableStyleId>
              </a:tblPr>
              <a:tblGrid>
                <a:gridCol w="1135925">
                  <a:extLst>
                    <a:ext uri="{9D8B030D-6E8A-4147-A177-3AD203B41FA5}">
                      <a16:colId xmlns:a16="http://schemas.microsoft.com/office/drawing/2014/main" val="177952800"/>
                    </a:ext>
                  </a:extLst>
                </a:gridCol>
                <a:gridCol w="1520825">
                  <a:extLst>
                    <a:ext uri="{9D8B030D-6E8A-4147-A177-3AD203B41FA5}">
                      <a16:colId xmlns:a16="http://schemas.microsoft.com/office/drawing/2014/main" val="858867917"/>
                    </a:ext>
                  </a:extLst>
                </a:gridCol>
                <a:gridCol w="1276742">
                  <a:extLst>
                    <a:ext uri="{9D8B030D-6E8A-4147-A177-3AD203B41FA5}">
                      <a16:colId xmlns:a16="http://schemas.microsoft.com/office/drawing/2014/main" val="765718844"/>
                    </a:ext>
                  </a:extLst>
                </a:gridCol>
                <a:gridCol w="2149808">
                  <a:extLst>
                    <a:ext uri="{9D8B030D-6E8A-4147-A177-3AD203B41FA5}">
                      <a16:colId xmlns:a16="http://schemas.microsoft.com/office/drawing/2014/main" val="40247945"/>
                    </a:ext>
                  </a:extLst>
                </a:gridCol>
              </a:tblGrid>
              <a:tr h="799306">
                <a:tc>
                  <a:txBody>
                    <a:bodyPr/>
                    <a:lstStyle/>
                    <a:p>
                      <a:r>
                        <a:rPr lang="en-IN" sz="1800" b="1" dirty="0">
                          <a:solidFill>
                            <a:schemeClr val="tx1"/>
                          </a:solidFill>
                          <a:latin typeface="+mn-lt"/>
                        </a:rPr>
                        <a:t>Analyze the Problem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Given</a:t>
                      </a:r>
                      <a:endParaRPr lang="en-IN"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Need</a:t>
                      </a:r>
                      <a:endParaRPr lang="en-IN"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latin typeface="+mn-lt"/>
                          <a:cs typeface="Times New Roman" pitchFamily="18" charset="0"/>
                        </a:rPr>
                        <a:t>Connect</a:t>
                      </a:r>
                      <a:endParaRPr lang="en-IN" sz="1800" b="1"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57416082"/>
                  </a:ext>
                </a:extLst>
              </a:tr>
              <a:tr h="799306">
                <a:tc>
                  <a:txBody>
                    <a:bodyPr/>
                    <a:lstStyle/>
                    <a:p>
                      <a:r>
                        <a:rPr lang="en-IN" sz="100"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solidFill>
                            <a:schemeClr val="tx1"/>
                          </a:solidFill>
                          <a:latin typeface="+mn-lt"/>
                        </a:rPr>
                        <a:t>Fischer projection of mannose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latin typeface="+mn-lt"/>
                        </a:rPr>
                        <a:t>Identify as D or L mannose</a:t>
                      </a:r>
                      <a:endParaRPr lang="en-IN" sz="18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solidFill>
                            <a:schemeClr val="tx1"/>
                          </a:solidFill>
                          <a:latin typeface="+mn-lt"/>
                        </a:rPr>
                        <a:t>chiral carbon farthest from carbonyl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5303406"/>
                  </a:ext>
                </a:extLst>
              </a:tr>
            </a:tbl>
          </a:graphicData>
        </a:graphic>
      </p:graphicFrame>
      <p:pic>
        <p:nvPicPr>
          <p:cNvPr id="14" name="Content Placeholder 13" descr="C 1 is single bonded to H up and left, and double bonded to O up and right. C 6 is C H 2 O H. C 2 and C 3 have H right and O H left. C 4 and C 5 have O H right and H left.">
            <a:extLst>
              <a:ext uri="{FF2B5EF4-FFF2-40B4-BE49-F238E27FC236}">
                <a16:creationId xmlns:a16="http://schemas.microsoft.com/office/drawing/2014/main" id="{4CE5CCD6-171C-405A-AEA7-7AC8AD85550F}"/>
              </a:ext>
            </a:extLst>
          </p:cNvPr>
          <p:cNvPicPr>
            <a:picLocks noGrp="1" noChangeAspect="1"/>
          </p:cNvPicPr>
          <p:nvPr>
            <p:ph sz="quarter" idx="15"/>
          </p:nvPr>
        </p:nvPicPr>
        <p:blipFill>
          <a:blip r:embed="rId2"/>
          <a:stretch>
            <a:fillRect/>
          </a:stretch>
        </p:blipFill>
        <p:spPr>
          <a:xfrm>
            <a:off x="7068298" y="2528888"/>
            <a:ext cx="1621677" cy="3432345"/>
          </a:xfrm>
          <a:prstGeom prst="rect">
            <a:avLst/>
          </a:prstGeom>
        </p:spPr>
      </p:pic>
    </p:spTree>
    <p:extLst>
      <p:ext uri="{BB962C8B-B14F-4D97-AF65-F5344CB8AC3E}">
        <p14:creationId xmlns:p14="http://schemas.microsoft.com/office/powerpoint/2010/main" val="54138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(2 of 2)</a:t>
            </a:r>
            <a:endParaRPr lang="en-IN" dirty="0"/>
          </a:p>
        </p:txBody>
      </p:sp>
      <p:sp>
        <p:nvSpPr>
          <p:cNvPr id="3" name="Content Placeholder 2"/>
          <p:cNvSpPr>
            <a:spLocks noGrp="1"/>
          </p:cNvSpPr>
          <p:nvPr>
            <p:ph sz="quarter" idx="13"/>
          </p:nvPr>
        </p:nvSpPr>
        <p:spPr>
          <a:xfrm>
            <a:off x="457200" y="1556327"/>
            <a:ext cx="6807200" cy="666173"/>
          </a:xfrm>
        </p:spPr>
        <p:txBody>
          <a:bodyPr/>
          <a:lstStyle/>
          <a:p>
            <a:pPr marL="432" indent="0">
              <a:buNone/>
            </a:pPr>
            <a:r>
              <a:rPr lang="en-US" sz="2000" dirty="0"/>
              <a:t>In the following Fischer projection of mannose, identify the monosaccharide as a D or an L isomer.</a:t>
            </a:r>
            <a:endParaRPr lang="en-IN" sz="2000" dirty="0"/>
          </a:p>
        </p:txBody>
      </p:sp>
      <p:sp>
        <p:nvSpPr>
          <p:cNvPr id="4" name="Content Placeholder 3"/>
          <p:cNvSpPr>
            <a:spLocks noGrp="1"/>
          </p:cNvSpPr>
          <p:nvPr>
            <p:ph sz="quarter" idx="14"/>
          </p:nvPr>
        </p:nvSpPr>
        <p:spPr>
          <a:xfrm>
            <a:off x="457200" y="2311401"/>
            <a:ext cx="5537200" cy="1816100"/>
          </a:xfrm>
        </p:spPr>
        <p:txBody>
          <a:bodyPr/>
          <a:lstStyle/>
          <a:p>
            <a:pPr marL="432" indent="0">
              <a:buNone/>
            </a:pPr>
            <a:r>
              <a:rPr lang="en-US" sz="2000" b="1" dirty="0"/>
              <a:t>Step 1 Number the carbon chain, starting at the top of the Fischer projection.</a:t>
            </a:r>
          </a:p>
          <a:p>
            <a:pPr marL="432" indent="0">
              <a:buNone/>
            </a:pPr>
            <a:r>
              <a:rPr lang="en-US" sz="2000" b="1" dirty="0"/>
              <a:t>Step 2 Locate the chiral carbon farthest from the top of the Fischer projection. </a:t>
            </a:r>
            <a:r>
              <a:rPr lang="en-US" sz="2000" dirty="0"/>
              <a:t>The chiral carbon farthest from the top is carbon 5.</a:t>
            </a:r>
          </a:p>
        </p:txBody>
      </p:sp>
      <p:sp>
        <p:nvSpPr>
          <p:cNvPr id="5" name="Content Placeholder 4"/>
          <p:cNvSpPr>
            <a:spLocks noGrp="1"/>
          </p:cNvSpPr>
          <p:nvPr>
            <p:ph sz="quarter" idx="15"/>
          </p:nvPr>
        </p:nvSpPr>
        <p:spPr>
          <a:xfrm>
            <a:off x="457201" y="4216403"/>
            <a:ext cx="4114800" cy="368298"/>
          </a:xfrm>
        </p:spPr>
        <p:txBody>
          <a:bodyPr/>
          <a:lstStyle/>
          <a:p>
            <a:pPr marL="432" indent="0">
              <a:buNone/>
            </a:pPr>
            <a:r>
              <a:rPr lang="en-US" sz="2000" b="1" dirty="0"/>
              <a:t>Step 3 Identify the position of the</a:t>
            </a:r>
            <a:endParaRPr lang="en-IN" sz="2000" b="1" dirty="0"/>
          </a:p>
        </p:txBody>
      </p:sp>
      <p:graphicFrame>
        <p:nvGraphicFramePr>
          <p:cNvPr id="13" name="Object 12" descr="single bond O H group">
            <a:extLst>
              <a:ext uri="{FF2B5EF4-FFF2-40B4-BE49-F238E27FC236}">
                <a16:creationId xmlns:a16="http://schemas.microsoft.com/office/drawing/2014/main" id="{1F93F40E-87EA-49FE-8680-67F252182CB8}"/>
              </a:ext>
            </a:extLst>
          </p:cNvPr>
          <p:cNvGraphicFramePr>
            <a:graphicFrameLocks noChangeAspect="1"/>
          </p:cNvGraphicFramePr>
          <p:nvPr>
            <p:extLst/>
          </p:nvPr>
        </p:nvGraphicFramePr>
        <p:xfrm>
          <a:off x="4688553" y="4248944"/>
          <a:ext cx="1473200" cy="293687"/>
        </p:xfrm>
        <a:graphic>
          <a:graphicData uri="http://schemas.openxmlformats.org/presentationml/2006/ole">
            <mc:AlternateContent xmlns:mc="http://schemas.openxmlformats.org/markup-compatibility/2006">
              <mc:Choice xmlns:v="urn:schemas-microsoft-com:vml" Requires="v">
                <p:oleObj spid="_x0000_s6150" name="Equation" r:id="rId3" imgW="1777680" imgH="355320" progId="Equation.DSMT4">
                  <p:embed/>
                </p:oleObj>
              </mc:Choice>
              <mc:Fallback>
                <p:oleObj name="Equation" r:id="rId3" imgW="1777680" imgH="355320" progId="Equation.DSMT4">
                  <p:embed/>
                  <p:pic>
                    <p:nvPicPr>
                      <p:cNvPr id="13" name="Object 12" descr="single bond O H group">
                        <a:extLst>
                          <a:ext uri="{FF2B5EF4-FFF2-40B4-BE49-F238E27FC236}">
                            <a16:creationId xmlns:a16="http://schemas.microsoft.com/office/drawing/2014/main" id="{1F93F40E-87EA-49FE-8680-67F252182CB8}"/>
                          </a:ext>
                        </a:extLst>
                      </p:cNvPr>
                      <p:cNvPicPr/>
                      <p:nvPr/>
                    </p:nvPicPr>
                    <p:blipFill>
                      <a:blip r:embed="rId4"/>
                      <a:stretch>
                        <a:fillRect/>
                      </a:stretch>
                    </p:blipFill>
                    <p:spPr>
                      <a:xfrm>
                        <a:off x="4688553" y="4248944"/>
                        <a:ext cx="1473200" cy="293687"/>
                      </a:xfrm>
                      <a:prstGeom prst="rect">
                        <a:avLst/>
                      </a:prstGeom>
                    </p:spPr>
                  </p:pic>
                </p:oleObj>
              </mc:Fallback>
            </mc:AlternateContent>
          </a:graphicData>
        </a:graphic>
      </p:graphicFrame>
      <p:sp>
        <p:nvSpPr>
          <p:cNvPr id="6" name="Content Placeholder 5"/>
          <p:cNvSpPr>
            <a:spLocks noGrp="1"/>
          </p:cNvSpPr>
          <p:nvPr>
            <p:ph sz="quarter" idx="16"/>
          </p:nvPr>
        </p:nvSpPr>
        <p:spPr>
          <a:xfrm>
            <a:off x="457201" y="4673603"/>
            <a:ext cx="1778000" cy="342897"/>
          </a:xfrm>
        </p:spPr>
        <p:txBody>
          <a:bodyPr/>
          <a:lstStyle/>
          <a:p>
            <a:pPr marL="432" indent="0">
              <a:buNone/>
            </a:pPr>
            <a:r>
              <a:rPr lang="en-US" sz="2000" b="1" dirty="0"/>
              <a:t>as D or L. </a:t>
            </a:r>
            <a:r>
              <a:rPr lang="en-US" sz="2000" dirty="0"/>
              <a:t>The</a:t>
            </a:r>
            <a:endParaRPr lang="en-IN" sz="2000" dirty="0"/>
          </a:p>
        </p:txBody>
      </p:sp>
      <p:graphicFrame>
        <p:nvGraphicFramePr>
          <p:cNvPr id="14" name="Object 13" descr="single bond O H group">
            <a:extLst>
              <a:ext uri="{FF2B5EF4-FFF2-40B4-BE49-F238E27FC236}">
                <a16:creationId xmlns:a16="http://schemas.microsoft.com/office/drawing/2014/main" id="{37300C50-8262-448C-93A5-DA4D0246C909}"/>
              </a:ext>
            </a:extLst>
          </p:cNvPr>
          <p:cNvGraphicFramePr>
            <a:graphicFrameLocks noChangeAspect="1"/>
          </p:cNvGraphicFramePr>
          <p:nvPr>
            <p:extLst/>
          </p:nvPr>
        </p:nvGraphicFramePr>
        <p:xfrm>
          <a:off x="2357211" y="4686650"/>
          <a:ext cx="1503589" cy="310450"/>
        </p:xfrm>
        <a:graphic>
          <a:graphicData uri="http://schemas.openxmlformats.org/presentationml/2006/ole">
            <mc:AlternateContent xmlns:mc="http://schemas.openxmlformats.org/markup-compatibility/2006">
              <mc:Choice xmlns:v="urn:schemas-microsoft-com:vml" Requires="v">
                <p:oleObj spid="_x0000_s6151" name="Equation" r:id="rId5" imgW="1714320" imgH="355320" progId="Equation.DSMT4">
                  <p:embed/>
                </p:oleObj>
              </mc:Choice>
              <mc:Fallback>
                <p:oleObj name="Equation" r:id="rId5" imgW="1714320" imgH="355320" progId="Equation.DSMT4">
                  <p:embed/>
                  <p:pic>
                    <p:nvPicPr>
                      <p:cNvPr id="14" name="Object 13" descr="single bond O H group">
                        <a:extLst>
                          <a:ext uri="{FF2B5EF4-FFF2-40B4-BE49-F238E27FC236}">
                            <a16:creationId xmlns:a16="http://schemas.microsoft.com/office/drawing/2014/main" id="{37300C50-8262-448C-93A5-DA4D0246C909}"/>
                          </a:ext>
                        </a:extLst>
                      </p:cNvPr>
                      <p:cNvPicPr/>
                      <p:nvPr/>
                    </p:nvPicPr>
                    <p:blipFill>
                      <a:blip r:embed="rId6"/>
                      <a:stretch>
                        <a:fillRect/>
                      </a:stretch>
                    </p:blipFill>
                    <p:spPr>
                      <a:xfrm>
                        <a:off x="2357211" y="4686650"/>
                        <a:ext cx="1503589" cy="310450"/>
                      </a:xfrm>
                      <a:prstGeom prst="rect">
                        <a:avLst/>
                      </a:prstGeom>
                    </p:spPr>
                  </p:pic>
                </p:oleObj>
              </mc:Fallback>
            </mc:AlternateContent>
          </a:graphicData>
        </a:graphic>
      </p:graphicFrame>
      <p:sp>
        <p:nvSpPr>
          <p:cNvPr id="7" name="Content Placeholder 6"/>
          <p:cNvSpPr>
            <a:spLocks noGrp="1"/>
          </p:cNvSpPr>
          <p:nvPr>
            <p:ph sz="quarter" idx="17"/>
          </p:nvPr>
        </p:nvSpPr>
        <p:spPr>
          <a:xfrm>
            <a:off x="3982811" y="4673603"/>
            <a:ext cx="2011590" cy="342897"/>
          </a:xfrm>
        </p:spPr>
        <p:txBody>
          <a:bodyPr/>
          <a:lstStyle/>
          <a:p>
            <a:pPr marL="432" indent="0">
              <a:buNone/>
            </a:pPr>
            <a:r>
              <a:rPr lang="en-US" sz="2000" dirty="0"/>
              <a:t>is on the right of</a:t>
            </a:r>
            <a:endParaRPr lang="en-IN" sz="2000" dirty="0"/>
          </a:p>
        </p:txBody>
      </p:sp>
      <p:sp>
        <p:nvSpPr>
          <p:cNvPr id="8" name="Content Placeholder 7"/>
          <p:cNvSpPr>
            <a:spLocks noGrp="1"/>
          </p:cNvSpPr>
          <p:nvPr>
            <p:ph sz="quarter" idx="18"/>
          </p:nvPr>
        </p:nvSpPr>
        <p:spPr>
          <a:xfrm>
            <a:off x="457201" y="5147472"/>
            <a:ext cx="4521200" cy="351628"/>
          </a:xfrm>
        </p:spPr>
        <p:txBody>
          <a:bodyPr/>
          <a:lstStyle/>
          <a:p>
            <a:pPr marL="432" indent="0">
              <a:buNone/>
            </a:pPr>
            <a:r>
              <a:rPr lang="en-US" sz="2000" dirty="0"/>
              <a:t>carbon 5, which makes it </a:t>
            </a:r>
            <a:r>
              <a:rPr lang="en-US" sz="2000" b="1" dirty="0"/>
              <a:t>D-mannose</a:t>
            </a:r>
            <a:r>
              <a:rPr lang="en-US" sz="2000" dirty="0"/>
              <a:t>.</a:t>
            </a:r>
            <a:endParaRPr lang="en-IN" sz="2000" dirty="0"/>
          </a:p>
        </p:txBody>
      </p:sp>
      <p:pic>
        <p:nvPicPr>
          <p:cNvPr id="15" name="Content Placeholder 14" descr="The carbons are labeled 1 through 6 from top to bottom. C 5 is highlighted. C 1 is single bonded to H up and left, and double bonded to O up and right. C 6 is C H 2 O H. C 2 and C 3 have H right and O H left. C 4 and C 5 have O H right and H left.">
            <a:extLst>
              <a:ext uri="{FF2B5EF4-FFF2-40B4-BE49-F238E27FC236}">
                <a16:creationId xmlns:a16="http://schemas.microsoft.com/office/drawing/2014/main" id="{27ACE3A4-0E85-4833-B4D7-E75974A9A95C}"/>
              </a:ext>
            </a:extLst>
          </p:cNvPr>
          <p:cNvPicPr>
            <a:picLocks noGrp="1" noChangeAspect="1"/>
          </p:cNvPicPr>
          <p:nvPr>
            <p:ph sz="quarter" idx="19"/>
          </p:nvPr>
        </p:nvPicPr>
        <p:blipFill>
          <a:blip r:embed="rId7"/>
          <a:stretch>
            <a:fillRect/>
          </a:stretch>
        </p:blipFill>
        <p:spPr>
          <a:xfrm>
            <a:off x="6319611" y="2677567"/>
            <a:ext cx="2423038" cy="2821533"/>
          </a:xfrm>
          <a:prstGeom prst="rect">
            <a:avLst/>
          </a:prstGeom>
        </p:spPr>
      </p:pic>
    </p:spTree>
    <p:extLst>
      <p:ext uri="{BB962C8B-B14F-4D97-AF65-F5344CB8AC3E}">
        <p14:creationId xmlns:p14="http://schemas.microsoft.com/office/powerpoint/2010/main" val="2741584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13" name="Content Placeholder 12"/>
          <p:cNvSpPr>
            <a:spLocks noGrp="1"/>
          </p:cNvSpPr>
          <p:nvPr>
            <p:ph sz="quarter" idx="13"/>
          </p:nvPr>
        </p:nvSpPr>
        <p:spPr>
          <a:xfrm>
            <a:off x="457200" y="1556327"/>
            <a:ext cx="8229600" cy="1593273"/>
          </a:xfrm>
        </p:spPr>
        <p:txBody>
          <a:bodyPr/>
          <a:lstStyle/>
          <a:p>
            <a:pPr marL="432" indent="0">
              <a:buNone/>
            </a:pPr>
            <a:r>
              <a:rPr lang="en-US" sz="2400" dirty="0"/>
              <a:t>In the following Fischer projection,</a:t>
            </a:r>
          </a:p>
          <a:p>
            <a:pPr marL="432" indent="0">
              <a:buNone/>
            </a:pPr>
            <a:r>
              <a:rPr lang="en-US" sz="2400" dirty="0">
                <a:solidFill>
                  <a:schemeClr val="tx2"/>
                </a:solidFill>
              </a:rPr>
              <a:t>A. </a:t>
            </a:r>
            <a:r>
              <a:rPr lang="en-US" sz="2400" dirty="0"/>
              <a:t>identify the number of chiral centers.</a:t>
            </a:r>
          </a:p>
          <a:p>
            <a:pPr marL="432" indent="0">
              <a:buNone/>
            </a:pPr>
            <a:r>
              <a:rPr lang="en-US" sz="2400" dirty="0">
                <a:solidFill>
                  <a:schemeClr val="tx2"/>
                </a:solidFill>
              </a:rPr>
              <a:t>B. </a:t>
            </a:r>
            <a:r>
              <a:rPr lang="en-US" sz="2400" dirty="0"/>
              <a:t>identify the monosaccharide as a D or an L isomer.</a:t>
            </a:r>
            <a:endParaRPr lang="en-IN" sz="2400" dirty="0"/>
          </a:p>
        </p:txBody>
      </p:sp>
      <p:pic>
        <p:nvPicPr>
          <p:cNvPr id="15" name="Content Placeholder 14" descr="The vertical group connects to an aldehyde group above and C H 2 O H below. For long description in Notes pane, press F6.">
            <a:extLst>
              <a:ext uri="{FF2B5EF4-FFF2-40B4-BE49-F238E27FC236}">
                <a16:creationId xmlns:a16="http://schemas.microsoft.com/office/drawing/2014/main" id="{4BCF689A-B19D-4E66-A036-32D5973B3CD7}"/>
              </a:ext>
            </a:extLst>
          </p:cNvPr>
          <p:cNvPicPr>
            <a:picLocks noGrp="1" noChangeAspect="1"/>
          </p:cNvPicPr>
          <p:nvPr>
            <p:ph sz="quarter" idx="14"/>
          </p:nvPr>
        </p:nvPicPr>
        <p:blipFill>
          <a:blip r:embed="rId3"/>
          <a:stretch>
            <a:fillRect/>
          </a:stretch>
        </p:blipFill>
        <p:spPr>
          <a:xfrm>
            <a:off x="914142" y="3291677"/>
            <a:ext cx="1981372" cy="2840982"/>
          </a:xfrm>
          <a:prstGeom prst="rect">
            <a:avLst/>
          </a:prstGeom>
        </p:spPr>
      </p:pic>
    </p:spTree>
    <p:extLst>
      <p:ext uri="{BB962C8B-B14F-4D97-AF65-F5344CB8AC3E}">
        <p14:creationId xmlns:p14="http://schemas.microsoft.com/office/powerpoint/2010/main" val="396859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Carbohydrates </a:t>
            </a:r>
            <a:r>
              <a:rPr lang="en-IN" sz="2000" b="0" dirty="0"/>
              <a:t>(2 of 2)</a:t>
            </a:r>
            <a:endParaRPr lang="en-IN" dirty="0"/>
          </a:p>
        </p:txBody>
      </p:sp>
      <p:sp>
        <p:nvSpPr>
          <p:cNvPr id="16" name="Content Placeholder 15"/>
          <p:cNvSpPr>
            <a:spLocks noGrp="1"/>
          </p:cNvSpPr>
          <p:nvPr>
            <p:ph sz="quarter" idx="13"/>
          </p:nvPr>
        </p:nvSpPr>
        <p:spPr>
          <a:xfrm>
            <a:off x="457200" y="1556327"/>
            <a:ext cx="4756068" cy="1890136"/>
          </a:xfrm>
        </p:spPr>
        <p:txBody>
          <a:bodyPr/>
          <a:lstStyle/>
          <a:p>
            <a:pPr marL="432" indent="0">
              <a:buNone/>
            </a:pPr>
            <a:r>
              <a:rPr lang="en-US" dirty="0"/>
              <a:t>Carbohydrates, such as glucose,</a:t>
            </a:r>
          </a:p>
          <a:p>
            <a:r>
              <a:rPr lang="en-US" dirty="0"/>
              <a:t>are produced by photosynthesis in plants</a:t>
            </a:r>
          </a:p>
          <a:p>
            <a:r>
              <a:rPr lang="en-US" dirty="0"/>
              <a:t>are synthesized in plants from</a:t>
            </a:r>
            <a:endParaRPr lang="en-IN" dirty="0"/>
          </a:p>
        </p:txBody>
      </p:sp>
      <p:graphicFrame>
        <p:nvGraphicFramePr>
          <p:cNvPr id="36" name="Object 35" descr="C O sub 2, H sub 2 O,"/>
          <p:cNvGraphicFramePr>
            <a:graphicFrameLocks noChangeAspect="1"/>
          </p:cNvGraphicFramePr>
          <p:nvPr>
            <p:extLst>
              <p:ext uri="{D42A27DB-BD31-4B8C-83A1-F6EECF244321}">
                <p14:modId xmlns:p14="http://schemas.microsoft.com/office/powerpoint/2010/main" val="1612616125"/>
              </p:ext>
            </p:extLst>
          </p:nvPr>
        </p:nvGraphicFramePr>
        <p:xfrm>
          <a:off x="665163" y="3498850"/>
          <a:ext cx="1258887" cy="404813"/>
        </p:xfrm>
        <a:graphic>
          <a:graphicData uri="http://schemas.openxmlformats.org/presentationml/2006/ole">
            <mc:AlternateContent xmlns:mc="http://schemas.openxmlformats.org/markup-compatibility/2006">
              <mc:Choice xmlns:v="urn:schemas-microsoft-com:vml" Requires="v">
                <p:oleObj spid="_x0000_s1034" name="Equation" r:id="rId3" imgW="711000" imgH="228600" progId="Equation.DSMT4">
                  <p:embed/>
                </p:oleObj>
              </mc:Choice>
              <mc:Fallback>
                <p:oleObj name="Equation" r:id="rId3" imgW="711000" imgH="228600" progId="Equation.DSMT4">
                  <p:embed/>
                  <p:pic>
                    <p:nvPicPr>
                      <p:cNvPr id="5" name="Object 4"/>
                      <p:cNvPicPr/>
                      <p:nvPr/>
                    </p:nvPicPr>
                    <p:blipFill>
                      <a:blip r:embed="rId4"/>
                      <a:stretch>
                        <a:fillRect/>
                      </a:stretch>
                    </p:blipFill>
                    <p:spPr>
                      <a:xfrm>
                        <a:off x="665163" y="3498850"/>
                        <a:ext cx="1258887" cy="404813"/>
                      </a:xfrm>
                      <a:prstGeom prst="rect">
                        <a:avLst/>
                      </a:prstGeom>
                    </p:spPr>
                  </p:pic>
                </p:oleObj>
              </mc:Fallback>
            </mc:AlternateContent>
          </a:graphicData>
        </a:graphic>
      </p:graphicFrame>
      <p:sp>
        <p:nvSpPr>
          <p:cNvPr id="17" name="Content Placeholder 16"/>
          <p:cNvSpPr>
            <a:spLocks noGrp="1"/>
          </p:cNvSpPr>
          <p:nvPr>
            <p:ph sz="quarter" idx="14"/>
          </p:nvPr>
        </p:nvSpPr>
        <p:spPr>
          <a:xfrm>
            <a:off x="2030681" y="3498850"/>
            <a:ext cx="3431968" cy="404813"/>
          </a:xfrm>
        </p:spPr>
        <p:txBody>
          <a:bodyPr/>
          <a:lstStyle/>
          <a:p>
            <a:pPr marL="432" indent="0">
              <a:buNone/>
            </a:pPr>
            <a:r>
              <a:rPr lang="en-US" dirty="0"/>
              <a:t>and energy from the sun</a:t>
            </a:r>
          </a:p>
        </p:txBody>
      </p:sp>
      <p:sp>
        <p:nvSpPr>
          <p:cNvPr id="18" name="Content Placeholder 17"/>
          <p:cNvSpPr>
            <a:spLocks noGrp="1"/>
          </p:cNvSpPr>
          <p:nvPr>
            <p:ph sz="quarter" idx="15"/>
          </p:nvPr>
        </p:nvSpPr>
        <p:spPr>
          <a:xfrm>
            <a:off x="457200" y="3979799"/>
            <a:ext cx="4210209" cy="439739"/>
          </a:xfrm>
        </p:spPr>
        <p:txBody>
          <a:bodyPr/>
          <a:lstStyle/>
          <a:p>
            <a:r>
              <a:rPr lang="en-US" dirty="0"/>
              <a:t>are oxidized in living cells to</a:t>
            </a:r>
            <a:endParaRPr lang="en-IN" dirty="0"/>
          </a:p>
        </p:txBody>
      </p:sp>
      <p:sp>
        <p:nvSpPr>
          <p:cNvPr id="19" name="Content Placeholder 18"/>
          <p:cNvSpPr>
            <a:spLocks noGrp="1"/>
          </p:cNvSpPr>
          <p:nvPr>
            <p:ph sz="quarter" idx="16"/>
          </p:nvPr>
        </p:nvSpPr>
        <p:spPr>
          <a:xfrm>
            <a:off x="457200" y="4495673"/>
            <a:ext cx="1525979" cy="432587"/>
          </a:xfrm>
        </p:spPr>
        <p:txBody>
          <a:bodyPr/>
          <a:lstStyle/>
          <a:p>
            <a:pPr marL="255600" indent="0">
              <a:buNone/>
            </a:pPr>
            <a:r>
              <a:rPr lang="en-US" dirty="0"/>
              <a:t>produce</a:t>
            </a:r>
            <a:endParaRPr lang="en-IN" dirty="0"/>
          </a:p>
        </p:txBody>
      </p:sp>
      <p:graphicFrame>
        <p:nvGraphicFramePr>
          <p:cNvPr id="37" name="Object 36" descr="C O sub 2, H sub 2 O,"/>
          <p:cNvGraphicFramePr>
            <a:graphicFrameLocks noChangeAspect="1"/>
          </p:cNvGraphicFramePr>
          <p:nvPr>
            <p:extLst>
              <p:ext uri="{D42A27DB-BD31-4B8C-83A1-F6EECF244321}">
                <p14:modId xmlns:p14="http://schemas.microsoft.com/office/powerpoint/2010/main" val="2485857666"/>
              </p:ext>
            </p:extLst>
          </p:nvPr>
        </p:nvGraphicFramePr>
        <p:xfrm>
          <a:off x="2054431" y="4523447"/>
          <a:ext cx="1214437" cy="404813"/>
        </p:xfrm>
        <a:graphic>
          <a:graphicData uri="http://schemas.openxmlformats.org/presentationml/2006/ole">
            <mc:AlternateContent xmlns:mc="http://schemas.openxmlformats.org/markup-compatibility/2006">
              <mc:Choice xmlns:v="urn:schemas-microsoft-com:vml" Requires="v">
                <p:oleObj spid="_x0000_s1035" name="Equation" r:id="rId5" imgW="685800" imgH="228600" progId="Equation.DSMT4">
                  <p:embed/>
                </p:oleObj>
              </mc:Choice>
              <mc:Fallback>
                <p:oleObj name="Equation" r:id="rId5" imgW="685800" imgH="228600" progId="Equation.DSMT4">
                  <p:embed/>
                  <p:pic>
                    <p:nvPicPr>
                      <p:cNvPr id="36" name="Object 35"/>
                      <p:cNvPicPr/>
                      <p:nvPr/>
                    </p:nvPicPr>
                    <p:blipFill>
                      <a:blip r:embed="rId6"/>
                      <a:stretch>
                        <a:fillRect/>
                      </a:stretch>
                    </p:blipFill>
                    <p:spPr>
                      <a:xfrm>
                        <a:off x="2054431" y="4523447"/>
                        <a:ext cx="1214437" cy="404813"/>
                      </a:xfrm>
                      <a:prstGeom prst="rect">
                        <a:avLst/>
                      </a:prstGeom>
                    </p:spPr>
                  </p:pic>
                </p:oleObj>
              </mc:Fallback>
            </mc:AlternateContent>
          </a:graphicData>
        </a:graphic>
      </p:graphicFrame>
      <p:sp>
        <p:nvSpPr>
          <p:cNvPr id="20" name="Content Placeholder 19"/>
          <p:cNvSpPr>
            <a:spLocks noGrp="1"/>
          </p:cNvSpPr>
          <p:nvPr>
            <p:ph sz="quarter" idx="17"/>
          </p:nvPr>
        </p:nvSpPr>
        <p:spPr>
          <a:xfrm>
            <a:off x="3340121" y="4495673"/>
            <a:ext cx="1689080" cy="432587"/>
          </a:xfrm>
        </p:spPr>
        <p:txBody>
          <a:bodyPr/>
          <a:lstStyle/>
          <a:p>
            <a:pPr marL="432" indent="0">
              <a:buNone/>
            </a:pPr>
            <a:r>
              <a:rPr lang="en-US" dirty="0"/>
              <a:t>and energy</a:t>
            </a:r>
            <a:endParaRPr lang="en-IN" dirty="0"/>
          </a:p>
        </p:txBody>
      </p:sp>
      <p:pic>
        <p:nvPicPr>
          <p:cNvPr id="39" name="Content Placeholder 38" descr="6 C O 2 plus 6 H 2 O plus energy yields C 6 H 12 O 6 plus 6 O 2 in a reversible reaction. Photosynthesis occurs from left to right, and respiration occurs from right to left. C 6 H 12 O 6 is glucose.">
            <a:extLst>
              <a:ext uri="{FF2B5EF4-FFF2-40B4-BE49-F238E27FC236}">
                <a16:creationId xmlns:a16="http://schemas.microsoft.com/office/drawing/2014/main" id="{BEF3D5C6-91D7-4BC7-B043-44FFCBE912C7}"/>
              </a:ext>
            </a:extLst>
          </p:cNvPr>
          <p:cNvPicPr>
            <a:picLocks noGrp="1" noChangeAspect="1"/>
          </p:cNvPicPr>
          <p:nvPr>
            <p:ph sz="quarter" idx="19"/>
          </p:nvPr>
        </p:nvPicPr>
        <p:blipFill>
          <a:blip r:embed="rId7"/>
          <a:stretch>
            <a:fillRect/>
          </a:stretch>
        </p:blipFill>
        <p:spPr>
          <a:xfrm>
            <a:off x="480189" y="5520270"/>
            <a:ext cx="5547841" cy="701101"/>
          </a:xfrm>
          <a:prstGeom prst="rect">
            <a:avLst/>
          </a:prstGeom>
        </p:spPr>
      </p:pic>
      <p:pic>
        <p:nvPicPr>
          <p:cNvPr id="38" name="Content Placeholder 37" descr="The sun emits energy, which the plants convert to C O 2 + H 2 O through photosynthesis. Respiration converts carbohydrates + O 2 produces energy.">
            <a:extLst>
              <a:ext uri="{FF2B5EF4-FFF2-40B4-BE49-F238E27FC236}">
                <a16:creationId xmlns:a16="http://schemas.microsoft.com/office/drawing/2014/main" id="{E89A6F2E-5558-4A5C-931F-A3640386DA20}"/>
              </a:ext>
            </a:extLst>
          </p:cNvPr>
          <p:cNvPicPr>
            <a:picLocks noGrp="1" noChangeAspect="1"/>
          </p:cNvPicPr>
          <p:nvPr>
            <p:ph sz="quarter" idx="18"/>
          </p:nvPr>
        </p:nvPicPr>
        <p:blipFill>
          <a:blip r:embed="rId8"/>
          <a:stretch>
            <a:fillRect/>
          </a:stretch>
        </p:blipFill>
        <p:spPr>
          <a:xfrm>
            <a:off x="6272575" y="1555750"/>
            <a:ext cx="2414225" cy="4419983"/>
          </a:xfrm>
          <a:prstGeom prst="rect">
            <a:avLst/>
          </a:prstGeom>
        </p:spPr>
      </p:pic>
    </p:spTree>
    <p:extLst>
      <p:ext uri="{BB962C8B-B14F-4D97-AF65-F5344CB8AC3E}">
        <p14:creationId xmlns:p14="http://schemas.microsoft.com/office/powerpoint/2010/main" val="4264849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a:t>
            </a:r>
          </a:p>
        </p:txBody>
      </p:sp>
      <p:sp>
        <p:nvSpPr>
          <p:cNvPr id="13" name="Content Placeholder 12"/>
          <p:cNvSpPr>
            <a:spLocks noGrp="1"/>
          </p:cNvSpPr>
          <p:nvPr>
            <p:ph sz="quarter" idx="13"/>
          </p:nvPr>
        </p:nvSpPr>
        <p:spPr>
          <a:xfrm>
            <a:off x="457200" y="1556327"/>
            <a:ext cx="8229600" cy="1605973"/>
          </a:xfrm>
        </p:spPr>
        <p:txBody>
          <a:bodyPr/>
          <a:lstStyle/>
          <a:p>
            <a:pPr marL="432" indent="0">
              <a:buNone/>
            </a:pPr>
            <a:r>
              <a:rPr lang="en-US" sz="2400" dirty="0"/>
              <a:t>In the following Fischer projection,</a:t>
            </a:r>
          </a:p>
          <a:p>
            <a:pPr marL="432" indent="0">
              <a:buNone/>
            </a:pPr>
            <a:r>
              <a:rPr lang="en-US" sz="2400" dirty="0">
                <a:solidFill>
                  <a:schemeClr val="tx2"/>
                </a:solidFill>
              </a:rPr>
              <a:t>A. </a:t>
            </a:r>
            <a:r>
              <a:rPr lang="en-US" sz="2400" dirty="0"/>
              <a:t>identify the number of chiral centers.</a:t>
            </a:r>
          </a:p>
          <a:p>
            <a:pPr marL="432" indent="0">
              <a:buNone/>
            </a:pPr>
            <a:r>
              <a:rPr lang="en-US" sz="2400" dirty="0">
                <a:solidFill>
                  <a:schemeClr val="tx2"/>
                </a:solidFill>
              </a:rPr>
              <a:t>B. </a:t>
            </a:r>
            <a:r>
              <a:rPr lang="en-US" sz="2400" dirty="0"/>
              <a:t>identify the monosaccharide as a D or an L isomer.</a:t>
            </a:r>
            <a:endParaRPr lang="en-IN" sz="2400" dirty="0"/>
          </a:p>
        </p:txBody>
      </p:sp>
      <p:pic>
        <p:nvPicPr>
          <p:cNvPr id="15" name="Content Placeholder 14" descr="C 1 is single bonded to H up and left and double bonded to O up and right. For long description in Notes pane, press F6.">
            <a:extLst>
              <a:ext uri="{FF2B5EF4-FFF2-40B4-BE49-F238E27FC236}">
                <a16:creationId xmlns:a16="http://schemas.microsoft.com/office/drawing/2014/main" id="{A5804CA5-437D-479A-9671-4CE1C0DF1BC1}"/>
              </a:ext>
            </a:extLst>
          </p:cNvPr>
          <p:cNvPicPr>
            <a:picLocks noGrp="1" noChangeAspect="1"/>
          </p:cNvPicPr>
          <p:nvPr>
            <p:ph sz="quarter" idx="14"/>
          </p:nvPr>
        </p:nvPicPr>
        <p:blipFill>
          <a:blip r:embed="rId3"/>
          <a:stretch>
            <a:fillRect/>
          </a:stretch>
        </p:blipFill>
        <p:spPr>
          <a:xfrm>
            <a:off x="1865141" y="3405977"/>
            <a:ext cx="5413717" cy="2286198"/>
          </a:xfrm>
          <a:prstGeom prst="rect">
            <a:avLst/>
          </a:prstGeom>
        </p:spPr>
      </p:pic>
    </p:spTree>
    <p:extLst>
      <p:ext uri="{BB962C8B-B14F-4D97-AF65-F5344CB8AC3E}">
        <p14:creationId xmlns:p14="http://schemas.microsoft.com/office/powerpoint/2010/main" val="3773941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Glucose and Fructose </a:t>
            </a:r>
            <a:r>
              <a:rPr lang="en-IN" sz="2000" b="0" dirty="0"/>
              <a:t>(1 of 2)</a:t>
            </a:r>
            <a:endParaRPr lang="en-IN" dirty="0"/>
          </a:p>
        </p:txBody>
      </p:sp>
      <p:sp>
        <p:nvSpPr>
          <p:cNvPr id="3" name="Content Placeholder 2"/>
          <p:cNvSpPr>
            <a:spLocks noGrp="1"/>
          </p:cNvSpPr>
          <p:nvPr>
            <p:ph sz="quarter" idx="13"/>
          </p:nvPr>
        </p:nvSpPr>
        <p:spPr>
          <a:xfrm>
            <a:off x="457200" y="1556327"/>
            <a:ext cx="5372100" cy="945573"/>
          </a:xfrm>
        </p:spPr>
        <p:txBody>
          <a:bodyPr/>
          <a:lstStyle/>
          <a:p>
            <a:pPr marL="432" indent="0">
              <a:buNone/>
            </a:pPr>
            <a:r>
              <a:rPr lang="en-US" sz="2200" dirty="0"/>
              <a:t>D-Glucose is</a:t>
            </a:r>
          </a:p>
          <a:p>
            <a:r>
              <a:rPr lang="en-US" sz="2200" dirty="0"/>
              <a:t>found in fruits, corn syrup, and honey</a:t>
            </a:r>
          </a:p>
        </p:txBody>
      </p:sp>
      <p:sp>
        <p:nvSpPr>
          <p:cNvPr id="4" name="Content Placeholder 3"/>
          <p:cNvSpPr>
            <a:spLocks noGrp="1"/>
          </p:cNvSpPr>
          <p:nvPr>
            <p:ph sz="quarter" idx="14"/>
          </p:nvPr>
        </p:nvSpPr>
        <p:spPr>
          <a:xfrm>
            <a:off x="457200" y="2593975"/>
            <a:ext cx="4254500" cy="403225"/>
          </a:xfrm>
        </p:spPr>
        <p:txBody>
          <a:bodyPr/>
          <a:lstStyle/>
          <a:p>
            <a:r>
              <a:rPr lang="en-US" sz="2200" dirty="0"/>
              <a:t>an </a:t>
            </a:r>
            <a:r>
              <a:rPr lang="en-US" sz="2200" dirty="0" err="1"/>
              <a:t>aldohexose</a:t>
            </a:r>
            <a:r>
              <a:rPr lang="en-US" sz="2200" dirty="0"/>
              <a:t> with the formula</a:t>
            </a:r>
            <a:endParaRPr lang="en-IN" sz="2200" dirty="0"/>
          </a:p>
        </p:txBody>
      </p:sp>
      <p:graphicFrame>
        <p:nvGraphicFramePr>
          <p:cNvPr id="13" name="Object 12" descr="C sub 6 H sub 12 O sub 6"/>
          <p:cNvGraphicFramePr>
            <a:graphicFrameLocks noChangeAspect="1"/>
          </p:cNvGraphicFramePr>
          <p:nvPr>
            <p:extLst/>
          </p:nvPr>
        </p:nvGraphicFramePr>
        <p:xfrm>
          <a:off x="4816852" y="2592221"/>
          <a:ext cx="1012448" cy="404979"/>
        </p:xfrm>
        <a:graphic>
          <a:graphicData uri="http://schemas.openxmlformats.org/presentationml/2006/ole">
            <mc:AlternateContent xmlns:mc="http://schemas.openxmlformats.org/markup-compatibility/2006">
              <mc:Choice xmlns:v="urn:schemas-microsoft-com:vml" Requires="v">
                <p:oleObj spid="_x0000_s7174" name="Equation" r:id="rId3" imgW="571320" imgH="228600" progId="Equation.DSMT4">
                  <p:embed/>
                </p:oleObj>
              </mc:Choice>
              <mc:Fallback>
                <p:oleObj name="Equation" r:id="rId3" imgW="571320" imgH="228600" progId="Equation.DSMT4">
                  <p:embed/>
                  <p:pic>
                    <p:nvPicPr>
                      <p:cNvPr id="13" name="Object 12" descr="C sub 6 H sub 12 O sub 6"/>
                      <p:cNvPicPr/>
                      <p:nvPr/>
                    </p:nvPicPr>
                    <p:blipFill>
                      <a:blip r:embed="rId4"/>
                      <a:stretch>
                        <a:fillRect/>
                      </a:stretch>
                    </p:blipFill>
                    <p:spPr>
                      <a:xfrm>
                        <a:off x="4816852" y="2592221"/>
                        <a:ext cx="1012448" cy="404979"/>
                      </a:xfrm>
                      <a:prstGeom prst="rect">
                        <a:avLst/>
                      </a:prstGeom>
                    </p:spPr>
                  </p:pic>
                </p:oleObj>
              </mc:Fallback>
            </mc:AlternateContent>
          </a:graphicData>
        </a:graphic>
      </p:graphicFrame>
      <p:sp>
        <p:nvSpPr>
          <p:cNvPr id="5" name="Content Placeholder 4"/>
          <p:cNvSpPr>
            <a:spLocks noGrp="1"/>
          </p:cNvSpPr>
          <p:nvPr>
            <p:ph sz="quarter" idx="15"/>
          </p:nvPr>
        </p:nvSpPr>
        <p:spPr>
          <a:xfrm>
            <a:off x="457200" y="3087521"/>
            <a:ext cx="7759700" cy="1281279"/>
          </a:xfrm>
        </p:spPr>
        <p:txBody>
          <a:bodyPr/>
          <a:lstStyle/>
          <a:p>
            <a:r>
              <a:rPr lang="en-US" sz="2200" dirty="0"/>
              <a:t>known as dextrose and blood sugar in the body</a:t>
            </a:r>
          </a:p>
          <a:p>
            <a:r>
              <a:rPr lang="en-US" sz="2200" dirty="0"/>
              <a:t>a building block in sucrose, lactose, maltose, and in polysaccharides such as cellulose and glycogen</a:t>
            </a:r>
            <a:endParaRPr lang="en-IN" sz="2200" dirty="0"/>
          </a:p>
        </p:txBody>
      </p:sp>
      <p:sp>
        <p:nvSpPr>
          <p:cNvPr id="6" name="Content Placeholder 5"/>
          <p:cNvSpPr>
            <a:spLocks noGrp="1"/>
          </p:cNvSpPr>
          <p:nvPr>
            <p:ph sz="quarter" idx="16"/>
          </p:nvPr>
        </p:nvSpPr>
        <p:spPr>
          <a:xfrm>
            <a:off x="457201" y="4510088"/>
            <a:ext cx="5067300" cy="376283"/>
          </a:xfrm>
        </p:spPr>
        <p:txBody>
          <a:bodyPr/>
          <a:lstStyle/>
          <a:p>
            <a:pPr marL="432" indent="0">
              <a:buNone/>
            </a:pPr>
            <a:r>
              <a:rPr lang="en-US" sz="2200" dirty="0"/>
              <a:t>D-Fructose, obtained from sucrose, is</a:t>
            </a:r>
          </a:p>
        </p:txBody>
      </p:sp>
      <p:sp>
        <p:nvSpPr>
          <p:cNvPr id="7" name="Content Placeholder 6"/>
          <p:cNvSpPr>
            <a:spLocks noGrp="1"/>
          </p:cNvSpPr>
          <p:nvPr>
            <p:ph sz="quarter" idx="17"/>
          </p:nvPr>
        </p:nvSpPr>
        <p:spPr>
          <a:xfrm>
            <a:off x="457201" y="5027659"/>
            <a:ext cx="4114800" cy="395241"/>
          </a:xfrm>
        </p:spPr>
        <p:txBody>
          <a:bodyPr/>
          <a:lstStyle/>
          <a:p>
            <a:r>
              <a:rPr lang="en-US" sz="2200" dirty="0"/>
              <a:t>a ketohexose with the formula</a:t>
            </a:r>
            <a:endParaRPr lang="en-IN" sz="2200" dirty="0"/>
          </a:p>
        </p:txBody>
      </p:sp>
      <p:graphicFrame>
        <p:nvGraphicFramePr>
          <p:cNvPr id="14" name="Object 13" descr="C sub 6 H sub 12 O sub 6"/>
          <p:cNvGraphicFramePr>
            <a:graphicFrameLocks noChangeAspect="1"/>
          </p:cNvGraphicFramePr>
          <p:nvPr>
            <p:extLst/>
          </p:nvPr>
        </p:nvGraphicFramePr>
        <p:xfrm>
          <a:off x="4686300" y="5023560"/>
          <a:ext cx="1012448" cy="404979"/>
        </p:xfrm>
        <a:graphic>
          <a:graphicData uri="http://schemas.openxmlformats.org/presentationml/2006/ole">
            <mc:AlternateContent xmlns:mc="http://schemas.openxmlformats.org/markup-compatibility/2006">
              <mc:Choice xmlns:v="urn:schemas-microsoft-com:vml" Requires="v">
                <p:oleObj spid="_x0000_s7175" name="Equation" r:id="rId5" imgW="571320" imgH="228600" progId="Equation.DSMT4">
                  <p:embed/>
                </p:oleObj>
              </mc:Choice>
              <mc:Fallback>
                <p:oleObj name="Equation" r:id="rId5" imgW="571320" imgH="228600" progId="Equation.DSMT4">
                  <p:embed/>
                  <p:pic>
                    <p:nvPicPr>
                      <p:cNvPr id="14" name="Object 13" descr="C sub 6 H sub 12 O sub 6"/>
                      <p:cNvPicPr/>
                      <p:nvPr/>
                    </p:nvPicPr>
                    <p:blipFill>
                      <a:blip r:embed="rId4"/>
                      <a:stretch>
                        <a:fillRect/>
                      </a:stretch>
                    </p:blipFill>
                    <p:spPr>
                      <a:xfrm>
                        <a:off x="4686300" y="5023560"/>
                        <a:ext cx="1012448" cy="404979"/>
                      </a:xfrm>
                      <a:prstGeom prst="rect">
                        <a:avLst/>
                      </a:prstGeom>
                    </p:spPr>
                  </p:pic>
                </p:oleObj>
              </mc:Fallback>
            </mc:AlternateContent>
          </a:graphicData>
        </a:graphic>
      </p:graphicFrame>
      <p:sp>
        <p:nvSpPr>
          <p:cNvPr id="8" name="Content Placeholder 7"/>
          <p:cNvSpPr>
            <a:spLocks noGrp="1"/>
          </p:cNvSpPr>
          <p:nvPr>
            <p:ph sz="quarter" idx="18"/>
          </p:nvPr>
        </p:nvSpPr>
        <p:spPr>
          <a:xfrm>
            <a:off x="457200" y="5541131"/>
            <a:ext cx="8232775" cy="402469"/>
          </a:xfrm>
        </p:spPr>
        <p:txBody>
          <a:bodyPr/>
          <a:lstStyle/>
          <a:p>
            <a:r>
              <a:rPr lang="en-US" sz="2200" dirty="0"/>
              <a:t>the sweetest of the carbohydrates, twice as sweet as sucrose</a:t>
            </a:r>
            <a:endParaRPr lang="en-IN" sz="2200" dirty="0"/>
          </a:p>
        </p:txBody>
      </p:sp>
    </p:spTree>
    <p:extLst>
      <p:ext uri="{BB962C8B-B14F-4D97-AF65-F5344CB8AC3E}">
        <p14:creationId xmlns:p14="http://schemas.microsoft.com/office/powerpoint/2010/main" val="39574238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IN" dirty="0"/>
              <a:t>Glucose and Fructose </a:t>
            </a:r>
            <a:r>
              <a:rPr lang="en-IN" sz="2000" b="0" dirty="0"/>
              <a:t>(2 of 2)</a:t>
            </a:r>
            <a:endParaRPr lang="en-IN" dirty="0"/>
          </a:p>
        </p:txBody>
      </p:sp>
      <p:sp>
        <p:nvSpPr>
          <p:cNvPr id="14" name="Content Placeholder 13"/>
          <p:cNvSpPr>
            <a:spLocks noGrp="1"/>
          </p:cNvSpPr>
          <p:nvPr>
            <p:ph sz="quarter" idx="13"/>
          </p:nvPr>
        </p:nvSpPr>
        <p:spPr>
          <a:xfrm>
            <a:off x="457200" y="1556327"/>
            <a:ext cx="8229600" cy="818573"/>
          </a:xfrm>
        </p:spPr>
        <p:txBody>
          <a:bodyPr/>
          <a:lstStyle/>
          <a:p>
            <a:pPr marL="432" indent="0">
              <a:buNone/>
            </a:pPr>
            <a:r>
              <a:rPr lang="en-US" sz="2400" dirty="0"/>
              <a:t>The sweet taste of honey comes from the monosaccharides D-glucose and D-fructose.</a:t>
            </a:r>
            <a:endParaRPr lang="en-IN" sz="2400" dirty="0"/>
          </a:p>
        </p:txBody>
      </p:sp>
      <p:pic>
        <p:nvPicPr>
          <p:cNvPr id="16" name="Content Placeholder 15" descr="A jar of honey."/>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b="1774"/>
          <a:stretch/>
        </p:blipFill>
        <p:spPr>
          <a:xfrm>
            <a:off x="2641614" y="2618577"/>
            <a:ext cx="3860770" cy="3515591"/>
          </a:xfrm>
          <a:prstGeom prst="rect">
            <a:avLst/>
          </a:prstGeom>
        </p:spPr>
      </p:pic>
    </p:spTree>
    <p:extLst>
      <p:ext uri="{BB962C8B-B14F-4D97-AF65-F5344CB8AC3E}">
        <p14:creationId xmlns:p14="http://schemas.microsoft.com/office/powerpoint/2010/main" val="232486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Galactose</a:t>
            </a:r>
          </a:p>
        </p:txBody>
      </p:sp>
      <p:sp>
        <p:nvSpPr>
          <p:cNvPr id="3" name="Content Placeholder 2"/>
          <p:cNvSpPr>
            <a:spLocks noGrp="1"/>
          </p:cNvSpPr>
          <p:nvPr>
            <p:ph sz="quarter" idx="13"/>
          </p:nvPr>
        </p:nvSpPr>
        <p:spPr>
          <a:xfrm>
            <a:off x="457200" y="1556327"/>
            <a:ext cx="1930400" cy="401427"/>
          </a:xfrm>
        </p:spPr>
        <p:txBody>
          <a:bodyPr/>
          <a:lstStyle/>
          <a:p>
            <a:pPr marL="432" indent="0">
              <a:buNone/>
            </a:pPr>
            <a:r>
              <a:rPr lang="en-US" dirty="0"/>
              <a:t>D-Galactose</a:t>
            </a:r>
          </a:p>
        </p:txBody>
      </p:sp>
      <p:sp>
        <p:nvSpPr>
          <p:cNvPr id="4" name="Content Placeholder 3"/>
          <p:cNvSpPr>
            <a:spLocks noGrp="1"/>
          </p:cNvSpPr>
          <p:nvPr>
            <p:ph sz="quarter" idx="14"/>
          </p:nvPr>
        </p:nvSpPr>
        <p:spPr>
          <a:xfrm>
            <a:off x="457200" y="2110155"/>
            <a:ext cx="2755900" cy="445476"/>
          </a:xfrm>
        </p:spPr>
        <p:txBody>
          <a:bodyPr/>
          <a:lstStyle/>
          <a:p>
            <a:r>
              <a:rPr lang="en-US" dirty="0"/>
              <a:t>is an </a:t>
            </a:r>
            <a:r>
              <a:rPr lang="en-US" dirty="0" err="1"/>
              <a:t>aldohexose</a:t>
            </a:r>
            <a:r>
              <a:rPr lang="en-US" dirty="0"/>
              <a:t>,</a:t>
            </a:r>
            <a:endParaRPr lang="en-IN" dirty="0"/>
          </a:p>
        </p:txBody>
      </p:sp>
      <p:graphicFrame>
        <p:nvGraphicFramePr>
          <p:cNvPr id="13" name="Object 12" descr="C sub 6 H sub 12 O sub 6"/>
          <p:cNvGraphicFramePr>
            <a:graphicFrameLocks noChangeAspect="1"/>
          </p:cNvGraphicFramePr>
          <p:nvPr>
            <p:extLst/>
          </p:nvPr>
        </p:nvGraphicFramePr>
        <p:xfrm>
          <a:off x="3276600" y="2126495"/>
          <a:ext cx="1113693" cy="445477"/>
        </p:xfrm>
        <a:graphic>
          <a:graphicData uri="http://schemas.openxmlformats.org/presentationml/2006/ole">
            <mc:AlternateContent xmlns:mc="http://schemas.openxmlformats.org/markup-compatibility/2006">
              <mc:Choice xmlns:v="urn:schemas-microsoft-com:vml" Requires="v">
                <p:oleObj spid="_x0000_s8198" name="Equation" r:id="rId3" imgW="571320" imgH="228600" progId="Equation.DSMT4">
                  <p:embed/>
                </p:oleObj>
              </mc:Choice>
              <mc:Fallback>
                <p:oleObj name="Equation" r:id="rId3" imgW="571320" imgH="228600" progId="Equation.DSMT4">
                  <p:embed/>
                  <p:pic>
                    <p:nvPicPr>
                      <p:cNvPr id="13" name="Object 12" descr="C sub 6 H sub 12 O sub 6"/>
                      <p:cNvPicPr/>
                      <p:nvPr/>
                    </p:nvPicPr>
                    <p:blipFill>
                      <a:blip r:embed="rId4"/>
                      <a:stretch>
                        <a:fillRect/>
                      </a:stretch>
                    </p:blipFill>
                    <p:spPr>
                      <a:xfrm>
                        <a:off x="3276600" y="2126495"/>
                        <a:ext cx="1113693" cy="445477"/>
                      </a:xfrm>
                      <a:prstGeom prst="rect">
                        <a:avLst/>
                      </a:prstGeom>
                    </p:spPr>
                  </p:pic>
                </p:oleObj>
              </mc:Fallback>
            </mc:AlternateContent>
          </a:graphicData>
        </a:graphic>
      </p:graphicFrame>
      <p:sp>
        <p:nvSpPr>
          <p:cNvPr id="5" name="Content Placeholder 4"/>
          <p:cNvSpPr>
            <a:spLocks noGrp="1"/>
          </p:cNvSpPr>
          <p:nvPr>
            <p:ph sz="quarter" idx="15"/>
          </p:nvPr>
        </p:nvSpPr>
        <p:spPr>
          <a:xfrm>
            <a:off x="457201" y="2692401"/>
            <a:ext cx="4927600" cy="1371600"/>
          </a:xfrm>
        </p:spPr>
        <p:txBody>
          <a:bodyPr/>
          <a:lstStyle/>
          <a:p>
            <a:r>
              <a:rPr lang="en-US" dirty="0"/>
              <a:t>is obtained from the disaccharide lactose</a:t>
            </a:r>
          </a:p>
          <a:p>
            <a:r>
              <a:rPr lang="en-US" dirty="0"/>
              <a:t>has a similar structure to glucose</a:t>
            </a:r>
            <a:endParaRPr lang="en-IN" dirty="0"/>
          </a:p>
        </p:txBody>
      </p:sp>
      <p:sp>
        <p:nvSpPr>
          <p:cNvPr id="6" name="Content Placeholder 5"/>
          <p:cNvSpPr>
            <a:spLocks noGrp="1"/>
          </p:cNvSpPr>
          <p:nvPr>
            <p:ph sz="quarter" idx="16"/>
          </p:nvPr>
        </p:nvSpPr>
        <p:spPr>
          <a:xfrm>
            <a:off x="457201" y="4146331"/>
            <a:ext cx="2273300" cy="425670"/>
          </a:xfrm>
        </p:spPr>
        <p:txBody>
          <a:bodyPr/>
          <a:lstStyle/>
          <a:p>
            <a:pPr marL="255600" indent="0">
              <a:buNone/>
            </a:pPr>
            <a:r>
              <a:rPr lang="en-IN" dirty="0"/>
              <a:t>except for the</a:t>
            </a:r>
          </a:p>
        </p:txBody>
      </p:sp>
      <p:graphicFrame>
        <p:nvGraphicFramePr>
          <p:cNvPr id="14" name="Object 13" descr="single bond O H">
            <a:extLst>
              <a:ext uri="{FF2B5EF4-FFF2-40B4-BE49-F238E27FC236}">
                <a16:creationId xmlns:a16="http://schemas.microsoft.com/office/drawing/2014/main" id="{BF9B498E-755D-4948-A72B-D7C8957725A2}"/>
              </a:ext>
            </a:extLst>
          </p:cNvPr>
          <p:cNvGraphicFramePr>
            <a:graphicFrameLocks noChangeAspect="1"/>
          </p:cNvGraphicFramePr>
          <p:nvPr>
            <p:extLst/>
          </p:nvPr>
        </p:nvGraphicFramePr>
        <p:xfrm>
          <a:off x="2808021" y="4209831"/>
          <a:ext cx="810158" cy="284236"/>
        </p:xfrm>
        <a:graphic>
          <a:graphicData uri="http://schemas.openxmlformats.org/presentationml/2006/ole">
            <mc:AlternateContent xmlns:mc="http://schemas.openxmlformats.org/markup-compatibility/2006">
              <mc:Choice xmlns:v="urn:schemas-microsoft-com:vml" Requires="v">
                <p:oleObj spid="_x0000_s8199" name="Equation" r:id="rId5" imgW="825480" imgH="291960" progId="Equation.DSMT4">
                  <p:embed/>
                </p:oleObj>
              </mc:Choice>
              <mc:Fallback>
                <p:oleObj name="Equation" r:id="rId5" imgW="825480" imgH="291960" progId="Equation.DSMT4">
                  <p:embed/>
                  <p:pic>
                    <p:nvPicPr>
                      <p:cNvPr id="14" name="Object 13" descr="single bond O H">
                        <a:extLst>
                          <a:ext uri="{FF2B5EF4-FFF2-40B4-BE49-F238E27FC236}">
                            <a16:creationId xmlns:a16="http://schemas.microsoft.com/office/drawing/2014/main" id="{BF9B498E-755D-4948-A72B-D7C8957725A2}"/>
                          </a:ext>
                        </a:extLst>
                      </p:cNvPr>
                      <p:cNvPicPr/>
                      <p:nvPr/>
                    </p:nvPicPr>
                    <p:blipFill>
                      <a:blip r:embed="rId6"/>
                      <a:stretch>
                        <a:fillRect/>
                      </a:stretch>
                    </p:blipFill>
                    <p:spPr>
                      <a:xfrm>
                        <a:off x="2808021" y="4209831"/>
                        <a:ext cx="810158" cy="284236"/>
                      </a:xfrm>
                      <a:prstGeom prst="rect">
                        <a:avLst/>
                      </a:prstGeom>
                    </p:spPr>
                  </p:pic>
                </p:oleObj>
              </mc:Fallback>
            </mc:AlternateContent>
          </a:graphicData>
        </a:graphic>
      </p:graphicFrame>
      <p:sp>
        <p:nvSpPr>
          <p:cNvPr id="7" name="Content Placeholder 6"/>
          <p:cNvSpPr>
            <a:spLocks noGrp="1"/>
          </p:cNvSpPr>
          <p:nvPr>
            <p:ph sz="quarter" idx="17"/>
          </p:nvPr>
        </p:nvSpPr>
        <p:spPr>
          <a:xfrm>
            <a:off x="3810001" y="4146331"/>
            <a:ext cx="1752600" cy="425670"/>
          </a:xfrm>
        </p:spPr>
        <p:txBody>
          <a:bodyPr/>
          <a:lstStyle/>
          <a:p>
            <a:pPr marL="432" indent="0">
              <a:buNone/>
            </a:pPr>
            <a:r>
              <a:rPr lang="en-IN" dirty="0"/>
              <a:t>on carbon 4</a:t>
            </a:r>
          </a:p>
        </p:txBody>
      </p:sp>
      <p:sp>
        <p:nvSpPr>
          <p:cNvPr id="8" name="Content Placeholder 7"/>
          <p:cNvSpPr>
            <a:spLocks noGrp="1"/>
          </p:cNvSpPr>
          <p:nvPr>
            <p:ph sz="quarter" idx="18"/>
          </p:nvPr>
        </p:nvSpPr>
        <p:spPr>
          <a:xfrm>
            <a:off x="457200" y="4717832"/>
            <a:ext cx="4927601" cy="1330544"/>
          </a:xfrm>
        </p:spPr>
        <p:txBody>
          <a:bodyPr/>
          <a:lstStyle/>
          <a:p>
            <a:pPr marL="432" indent="0">
              <a:buNone/>
            </a:pPr>
            <a:r>
              <a:rPr lang="en-US" dirty="0"/>
              <a:t>In a condition called </a:t>
            </a:r>
            <a:r>
              <a:rPr lang="en-US" dirty="0" err="1"/>
              <a:t>galactosemia</a:t>
            </a:r>
            <a:r>
              <a:rPr lang="en-US" dirty="0"/>
              <a:t>, an enzyme needed to convert galactose to glucose is missing.</a:t>
            </a:r>
            <a:endParaRPr lang="en-IN" dirty="0"/>
          </a:p>
        </p:txBody>
      </p:sp>
      <p:pic>
        <p:nvPicPr>
          <p:cNvPr id="15" name="Content Placeholder 14" descr="C 1 is double bonded to O above and single bonded to H to the right. C 2 and C 5 have O H right and H left. C 3 and C 4 have H right and O H left. C 6 is C H 2 O H.">
            <a:extLst>
              <a:ext uri="{FF2B5EF4-FFF2-40B4-BE49-F238E27FC236}">
                <a16:creationId xmlns:a16="http://schemas.microsoft.com/office/drawing/2014/main" id="{C5333328-C34C-465B-84E6-466CEA42A9F3}"/>
              </a:ext>
            </a:extLst>
          </p:cNvPr>
          <p:cNvPicPr>
            <a:picLocks noGrp="1" noChangeAspect="1"/>
          </p:cNvPicPr>
          <p:nvPr>
            <p:ph sz="quarter" idx="19"/>
          </p:nvPr>
        </p:nvPicPr>
        <p:blipFill>
          <a:blip r:embed="rId7"/>
          <a:stretch>
            <a:fillRect/>
          </a:stretch>
        </p:blipFill>
        <p:spPr>
          <a:xfrm>
            <a:off x="6642101" y="1718941"/>
            <a:ext cx="1993565" cy="4182218"/>
          </a:xfrm>
          <a:prstGeom prst="rect">
            <a:avLst/>
          </a:prstGeom>
        </p:spPr>
      </p:pic>
    </p:spTree>
    <p:extLst>
      <p:ext uri="{BB962C8B-B14F-4D97-AF65-F5344CB8AC3E}">
        <p14:creationId xmlns:p14="http://schemas.microsoft.com/office/powerpoint/2010/main" val="74910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Hyperglycemia and Hypoglycemia </a:t>
            </a:r>
            <a:r>
              <a:rPr lang="en-IN" sz="2000" b="0" dirty="0"/>
              <a:t>(1 of 3)</a:t>
            </a:r>
            <a:endParaRPr lang="en-IN" sz="2000" dirty="0"/>
          </a:p>
        </p:txBody>
      </p:sp>
      <p:sp>
        <p:nvSpPr>
          <p:cNvPr id="3" name="Content Placeholder 2"/>
          <p:cNvSpPr>
            <a:spLocks noGrp="1"/>
          </p:cNvSpPr>
          <p:nvPr>
            <p:ph sz="quarter" idx="13"/>
          </p:nvPr>
        </p:nvSpPr>
        <p:spPr>
          <a:xfrm>
            <a:off x="457200" y="1556327"/>
            <a:ext cx="1790700" cy="424873"/>
          </a:xfrm>
        </p:spPr>
        <p:txBody>
          <a:bodyPr/>
          <a:lstStyle/>
          <a:p>
            <a:pPr marL="432" indent="0">
              <a:buNone/>
            </a:pPr>
            <a:r>
              <a:rPr lang="en-US" dirty="0"/>
              <a:t>In the body,</a:t>
            </a:r>
          </a:p>
        </p:txBody>
      </p:sp>
      <p:sp>
        <p:nvSpPr>
          <p:cNvPr id="4" name="Content Placeholder 3"/>
          <p:cNvSpPr>
            <a:spLocks noGrp="1"/>
          </p:cNvSpPr>
          <p:nvPr>
            <p:ph sz="quarter" idx="14"/>
          </p:nvPr>
        </p:nvSpPr>
        <p:spPr>
          <a:xfrm>
            <a:off x="457200" y="2110155"/>
            <a:ext cx="5194300" cy="445476"/>
          </a:xfrm>
        </p:spPr>
        <p:txBody>
          <a:bodyPr/>
          <a:lstStyle/>
          <a:p>
            <a:r>
              <a:rPr lang="en-US" dirty="0"/>
              <a:t>glucose has a normal blood level of</a:t>
            </a:r>
            <a:endParaRPr lang="en-IN" dirty="0"/>
          </a:p>
        </p:txBody>
      </p:sp>
      <p:graphicFrame>
        <p:nvGraphicFramePr>
          <p:cNvPr id="13" name="Object 12" descr="70 to 90 milligrams per deciliter"/>
          <p:cNvGraphicFramePr>
            <a:graphicFrameLocks noChangeAspect="1"/>
          </p:cNvGraphicFramePr>
          <p:nvPr>
            <p:extLst/>
          </p:nvPr>
        </p:nvGraphicFramePr>
        <p:xfrm>
          <a:off x="5791200" y="2122549"/>
          <a:ext cx="2105025" cy="395287"/>
        </p:xfrm>
        <a:graphic>
          <a:graphicData uri="http://schemas.openxmlformats.org/presentationml/2006/ole">
            <mc:AlternateContent xmlns:mc="http://schemas.openxmlformats.org/markup-compatibility/2006">
              <mc:Choice xmlns:v="urn:schemas-microsoft-com:vml" Requires="v">
                <p:oleObj spid="_x0000_s9220" name="Equation" r:id="rId4" imgW="1079280" imgH="203040" progId="Equation.DSMT4">
                  <p:embed/>
                </p:oleObj>
              </mc:Choice>
              <mc:Fallback>
                <p:oleObj name="Equation" r:id="rId4" imgW="1079280" imgH="203040" progId="Equation.DSMT4">
                  <p:embed/>
                  <p:pic>
                    <p:nvPicPr>
                      <p:cNvPr id="13" name="Object 12" descr="70 to 90 milligrams per deciliter"/>
                      <p:cNvPicPr/>
                      <p:nvPr/>
                    </p:nvPicPr>
                    <p:blipFill>
                      <a:blip r:embed="rId5"/>
                      <a:stretch>
                        <a:fillRect/>
                      </a:stretch>
                    </p:blipFill>
                    <p:spPr>
                      <a:xfrm>
                        <a:off x="5791200" y="2122549"/>
                        <a:ext cx="2105025" cy="395287"/>
                      </a:xfrm>
                      <a:prstGeom prst="rect">
                        <a:avLst/>
                      </a:prstGeom>
                    </p:spPr>
                  </p:pic>
                </p:oleObj>
              </mc:Fallback>
            </mc:AlternateContent>
          </a:graphicData>
        </a:graphic>
      </p:graphicFrame>
      <p:sp>
        <p:nvSpPr>
          <p:cNvPr id="5" name="Content Placeholder 4"/>
          <p:cNvSpPr>
            <a:spLocks noGrp="1"/>
          </p:cNvSpPr>
          <p:nvPr>
            <p:ph sz="quarter" idx="15"/>
          </p:nvPr>
        </p:nvSpPr>
        <p:spPr>
          <a:xfrm>
            <a:off x="457201" y="2684586"/>
            <a:ext cx="7607300" cy="820614"/>
          </a:xfrm>
        </p:spPr>
        <p:txBody>
          <a:bodyPr/>
          <a:lstStyle/>
          <a:p>
            <a:pPr marL="255600" indent="0">
              <a:buNone/>
            </a:pPr>
            <a:r>
              <a:rPr lang="en-US" dirty="0"/>
              <a:t>a glucose tolerance test measures blood glucose for several hours after ingesting glucose</a:t>
            </a:r>
            <a:endParaRPr lang="en-IN" dirty="0"/>
          </a:p>
        </p:txBody>
      </p:sp>
      <p:pic>
        <p:nvPicPr>
          <p:cNvPr id="14" name="Content Placeholder 13" descr="The graph plots blood glucose levels in milligrams per deciliter versus time following ingestion of glucose in hours. For long description in Notes pane, press F6.">
            <a:extLst>
              <a:ext uri="{FF2B5EF4-FFF2-40B4-BE49-F238E27FC236}">
                <a16:creationId xmlns:a16="http://schemas.microsoft.com/office/drawing/2014/main" id="{20CDAC4A-35D0-4D19-9E7D-FA733BC32A5B}"/>
              </a:ext>
            </a:extLst>
          </p:cNvPr>
          <p:cNvPicPr>
            <a:picLocks noGrp="1" noChangeAspect="1"/>
          </p:cNvPicPr>
          <p:nvPr>
            <p:ph sz="quarter" idx="16"/>
          </p:nvPr>
        </p:nvPicPr>
        <p:blipFill>
          <a:blip r:embed="rId6"/>
          <a:stretch>
            <a:fillRect/>
          </a:stretch>
        </p:blipFill>
        <p:spPr>
          <a:xfrm>
            <a:off x="1690005" y="3669388"/>
            <a:ext cx="5763991" cy="2521745"/>
          </a:xfrm>
          <a:prstGeom prst="rect">
            <a:avLst/>
          </a:prstGeom>
        </p:spPr>
      </p:pic>
    </p:spTree>
    <p:extLst>
      <p:ext uri="{BB962C8B-B14F-4D97-AF65-F5344CB8AC3E}">
        <p14:creationId xmlns:p14="http://schemas.microsoft.com/office/powerpoint/2010/main" val="3479967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Hyperglycemia and Hypoglycemia </a:t>
            </a:r>
            <a:r>
              <a:rPr lang="en-IN" sz="2000" b="0" dirty="0"/>
              <a:t>(2 of 3)</a:t>
            </a:r>
            <a:endParaRPr lang="en-IN" sz="2000" dirty="0"/>
          </a:p>
        </p:txBody>
      </p:sp>
      <p:sp>
        <p:nvSpPr>
          <p:cNvPr id="3" name="Content Placeholder 2"/>
          <p:cNvSpPr>
            <a:spLocks noGrp="1"/>
          </p:cNvSpPr>
          <p:nvPr>
            <p:ph sz="quarter" idx="13"/>
          </p:nvPr>
        </p:nvSpPr>
        <p:spPr>
          <a:xfrm>
            <a:off x="457200" y="1556327"/>
            <a:ext cx="8229600" cy="1720274"/>
          </a:xfrm>
        </p:spPr>
        <p:txBody>
          <a:bodyPr/>
          <a:lstStyle/>
          <a:p>
            <a:pPr marL="432" indent="0">
              <a:spcBef>
                <a:spcPts val="600"/>
              </a:spcBef>
              <a:buNone/>
            </a:pPr>
            <a:r>
              <a:rPr lang="en-US" dirty="0"/>
              <a:t>Diabetes mellitus can cause hyperglycemia, which</a:t>
            </a:r>
          </a:p>
          <a:p>
            <a:pPr>
              <a:spcBef>
                <a:spcPts val="600"/>
              </a:spcBef>
            </a:pPr>
            <a:r>
              <a:rPr lang="en-US" dirty="0"/>
              <a:t>occurs when the pancreas is unable to produce sufficient quantities of insulin</a:t>
            </a:r>
          </a:p>
          <a:p>
            <a:pPr>
              <a:spcBef>
                <a:spcPts val="600"/>
              </a:spcBef>
            </a:pPr>
            <a:r>
              <a:rPr lang="en-US" dirty="0"/>
              <a:t>allows glucose levels in the body fluids to rise as high as</a:t>
            </a:r>
            <a:endParaRPr lang="en-IN" dirty="0"/>
          </a:p>
        </p:txBody>
      </p:sp>
      <p:graphicFrame>
        <p:nvGraphicFramePr>
          <p:cNvPr id="13" name="Object 12" descr="350 milligrams per deciliter"/>
          <p:cNvGraphicFramePr>
            <a:graphicFrameLocks noChangeAspect="1"/>
          </p:cNvGraphicFramePr>
          <p:nvPr>
            <p:extLst/>
          </p:nvPr>
        </p:nvGraphicFramePr>
        <p:xfrm>
          <a:off x="666750" y="3350419"/>
          <a:ext cx="1660525" cy="395287"/>
        </p:xfrm>
        <a:graphic>
          <a:graphicData uri="http://schemas.openxmlformats.org/presentationml/2006/ole">
            <mc:AlternateContent xmlns:mc="http://schemas.openxmlformats.org/markup-compatibility/2006">
              <mc:Choice xmlns:v="urn:schemas-microsoft-com:vml" Requires="v">
                <p:oleObj spid="_x0000_s10244" name="Equation" r:id="rId3" imgW="850680" imgH="203040" progId="Equation.DSMT4">
                  <p:embed/>
                </p:oleObj>
              </mc:Choice>
              <mc:Fallback>
                <p:oleObj name="Equation" r:id="rId3" imgW="850680" imgH="203040" progId="Equation.DSMT4">
                  <p:embed/>
                  <p:pic>
                    <p:nvPicPr>
                      <p:cNvPr id="13" name="Object 12" descr="350 milligrams per deciliter"/>
                      <p:cNvPicPr/>
                      <p:nvPr/>
                    </p:nvPicPr>
                    <p:blipFill>
                      <a:blip r:embed="rId4"/>
                      <a:stretch>
                        <a:fillRect/>
                      </a:stretch>
                    </p:blipFill>
                    <p:spPr>
                      <a:xfrm>
                        <a:off x="666750" y="3350419"/>
                        <a:ext cx="1660525" cy="395287"/>
                      </a:xfrm>
                      <a:prstGeom prst="rect">
                        <a:avLst/>
                      </a:prstGeom>
                    </p:spPr>
                  </p:pic>
                </p:oleObj>
              </mc:Fallback>
            </mc:AlternateContent>
          </a:graphicData>
        </a:graphic>
      </p:graphicFrame>
      <p:sp>
        <p:nvSpPr>
          <p:cNvPr id="4" name="Content Placeholder 3"/>
          <p:cNvSpPr>
            <a:spLocks noGrp="1"/>
          </p:cNvSpPr>
          <p:nvPr>
            <p:ph sz="quarter" idx="14"/>
          </p:nvPr>
        </p:nvSpPr>
        <p:spPr>
          <a:xfrm>
            <a:off x="2501900" y="3350419"/>
            <a:ext cx="1524000" cy="434181"/>
          </a:xfrm>
        </p:spPr>
        <p:txBody>
          <a:bodyPr/>
          <a:lstStyle/>
          <a:p>
            <a:pPr marL="432" indent="0">
              <a:buNone/>
            </a:pPr>
            <a:r>
              <a:rPr lang="en-US" dirty="0"/>
              <a:t>of plasma</a:t>
            </a:r>
            <a:endParaRPr lang="en-IN" dirty="0"/>
          </a:p>
        </p:txBody>
      </p:sp>
      <p:sp>
        <p:nvSpPr>
          <p:cNvPr id="5" name="Content Placeholder 4"/>
          <p:cNvSpPr>
            <a:spLocks noGrp="1"/>
          </p:cNvSpPr>
          <p:nvPr>
            <p:ph sz="quarter" idx="15"/>
          </p:nvPr>
        </p:nvSpPr>
        <p:spPr>
          <a:xfrm>
            <a:off x="457200" y="3903663"/>
            <a:ext cx="8232775" cy="1354137"/>
          </a:xfrm>
        </p:spPr>
        <p:txBody>
          <a:bodyPr/>
          <a:lstStyle/>
          <a:p>
            <a:pPr marL="432" indent="0">
              <a:spcBef>
                <a:spcPts val="600"/>
              </a:spcBef>
              <a:buNone/>
            </a:pPr>
            <a:r>
              <a:rPr lang="en-US" dirty="0"/>
              <a:t>Symptoms of diabetes include</a:t>
            </a:r>
          </a:p>
          <a:p>
            <a:pPr>
              <a:spcBef>
                <a:spcPts val="600"/>
              </a:spcBef>
            </a:pPr>
            <a:r>
              <a:rPr lang="en-US" dirty="0"/>
              <a:t>thirst and excessive urination</a:t>
            </a:r>
          </a:p>
          <a:p>
            <a:pPr>
              <a:spcBef>
                <a:spcPts val="600"/>
              </a:spcBef>
            </a:pPr>
            <a:r>
              <a:rPr lang="en-US" dirty="0"/>
              <a:t>increased appetite and weight loss</a:t>
            </a:r>
          </a:p>
        </p:txBody>
      </p:sp>
      <p:sp>
        <p:nvSpPr>
          <p:cNvPr id="6" name="Content Placeholder 5"/>
          <p:cNvSpPr>
            <a:spLocks noGrp="1"/>
          </p:cNvSpPr>
          <p:nvPr>
            <p:ph sz="quarter" idx="16"/>
          </p:nvPr>
        </p:nvSpPr>
        <p:spPr>
          <a:xfrm>
            <a:off x="457200" y="5499100"/>
            <a:ext cx="8232775" cy="812799"/>
          </a:xfrm>
        </p:spPr>
        <p:txBody>
          <a:bodyPr/>
          <a:lstStyle/>
          <a:p>
            <a:pPr marL="432" indent="0">
              <a:buNone/>
            </a:pPr>
            <a:r>
              <a:rPr lang="en-US" dirty="0"/>
              <a:t>In older adults, diabetes is sometimes a consequence of excessive weight gain.</a:t>
            </a:r>
            <a:endParaRPr lang="en-IN" dirty="0"/>
          </a:p>
        </p:txBody>
      </p:sp>
    </p:spTree>
    <p:extLst>
      <p:ext uri="{BB962C8B-B14F-4D97-AF65-F5344CB8AC3E}">
        <p14:creationId xmlns:p14="http://schemas.microsoft.com/office/powerpoint/2010/main" val="936123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Chemistry Link to Health: Hyperglycemia and Hypoglycemia </a:t>
            </a:r>
            <a:r>
              <a:rPr lang="en-IN" sz="2000" b="0" dirty="0"/>
              <a:t>(3 of 3)</a:t>
            </a:r>
            <a:endParaRPr lang="en-IN" sz="2000" dirty="0"/>
          </a:p>
        </p:txBody>
      </p:sp>
      <p:sp>
        <p:nvSpPr>
          <p:cNvPr id="3" name="Content Placeholder 2"/>
          <p:cNvSpPr>
            <a:spLocks noGrp="1"/>
          </p:cNvSpPr>
          <p:nvPr>
            <p:ph sz="quarter" idx="13"/>
          </p:nvPr>
        </p:nvSpPr>
        <p:spPr>
          <a:xfrm>
            <a:off x="457200" y="1556327"/>
            <a:ext cx="8077200" cy="999304"/>
          </a:xfrm>
        </p:spPr>
        <p:txBody>
          <a:bodyPr/>
          <a:lstStyle/>
          <a:p>
            <a:pPr marL="432" indent="0">
              <a:buNone/>
            </a:pPr>
            <a:r>
              <a:rPr lang="en-US" dirty="0"/>
              <a:t>When a person is hypoglycemic,</a:t>
            </a:r>
          </a:p>
          <a:p>
            <a:r>
              <a:rPr lang="en-US" dirty="0"/>
              <a:t>the blood glucose level rises and then decreases rapidly</a:t>
            </a:r>
            <a:endParaRPr lang="en-IN" dirty="0"/>
          </a:p>
        </p:txBody>
      </p:sp>
      <p:sp>
        <p:nvSpPr>
          <p:cNvPr id="4" name="Content Placeholder 3"/>
          <p:cNvSpPr>
            <a:spLocks noGrp="1"/>
          </p:cNvSpPr>
          <p:nvPr>
            <p:ph sz="quarter" idx="14"/>
          </p:nvPr>
        </p:nvSpPr>
        <p:spPr>
          <a:xfrm>
            <a:off x="457200" y="2619131"/>
            <a:ext cx="2895600" cy="416169"/>
          </a:xfrm>
        </p:spPr>
        <p:txBody>
          <a:bodyPr/>
          <a:lstStyle/>
          <a:p>
            <a:pPr marL="255600" indent="0">
              <a:buNone/>
            </a:pPr>
            <a:r>
              <a:rPr lang="en-US" dirty="0"/>
              <a:t>to levels as low as</a:t>
            </a:r>
            <a:endParaRPr lang="en-IN" dirty="0"/>
          </a:p>
        </p:txBody>
      </p:sp>
      <p:graphicFrame>
        <p:nvGraphicFramePr>
          <p:cNvPr id="13" name="Object 12" descr="40 milligrams per deciliter"/>
          <p:cNvGraphicFramePr>
            <a:graphicFrameLocks noChangeAspect="1"/>
          </p:cNvGraphicFramePr>
          <p:nvPr>
            <p:extLst/>
          </p:nvPr>
        </p:nvGraphicFramePr>
        <p:xfrm>
          <a:off x="3470275" y="2644531"/>
          <a:ext cx="1487488" cy="393700"/>
        </p:xfrm>
        <a:graphic>
          <a:graphicData uri="http://schemas.openxmlformats.org/presentationml/2006/ole">
            <mc:AlternateContent xmlns:mc="http://schemas.openxmlformats.org/markup-compatibility/2006">
              <mc:Choice xmlns:v="urn:schemas-microsoft-com:vml" Requires="v">
                <p:oleObj spid="_x0000_s11268" name="Equation" r:id="rId3" imgW="761760" imgH="203040" progId="Equation.DSMT4">
                  <p:embed/>
                </p:oleObj>
              </mc:Choice>
              <mc:Fallback>
                <p:oleObj name="Equation" r:id="rId3" imgW="761760" imgH="203040" progId="Equation.DSMT4">
                  <p:embed/>
                  <p:pic>
                    <p:nvPicPr>
                      <p:cNvPr id="13" name="Object 12" descr="40 milligrams per deciliter"/>
                      <p:cNvPicPr/>
                      <p:nvPr/>
                    </p:nvPicPr>
                    <p:blipFill>
                      <a:blip r:embed="rId4"/>
                      <a:stretch>
                        <a:fillRect/>
                      </a:stretch>
                    </p:blipFill>
                    <p:spPr>
                      <a:xfrm>
                        <a:off x="3470275" y="2644531"/>
                        <a:ext cx="1487488" cy="393700"/>
                      </a:xfrm>
                      <a:prstGeom prst="rect">
                        <a:avLst/>
                      </a:prstGeom>
                    </p:spPr>
                  </p:pic>
                </p:oleObj>
              </mc:Fallback>
            </mc:AlternateContent>
          </a:graphicData>
        </a:graphic>
      </p:graphicFrame>
      <p:sp>
        <p:nvSpPr>
          <p:cNvPr id="5" name="Content Placeholder 4"/>
          <p:cNvSpPr>
            <a:spLocks noGrp="1"/>
          </p:cNvSpPr>
          <p:nvPr>
            <p:ph sz="quarter" idx="15"/>
          </p:nvPr>
        </p:nvSpPr>
        <p:spPr>
          <a:xfrm>
            <a:off x="457200" y="3098800"/>
            <a:ext cx="8232775" cy="2705099"/>
          </a:xfrm>
        </p:spPr>
        <p:txBody>
          <a:bodyPr/>
          <a:lstStyle/>
          <a:p>
            <a:r>
              <a:rPr lang="en-US" dirty="0"/>
              <a:t>low blood sugar may occur as a result of an overproduction of insulin by the pancreas</a:t>
            </a:r>
          </a:p>
          <a:p>
            <a:r>
              <a:rPr lang="en-US" dirty="0"/>
              <a:t>symptoms may appear, such as dizziness, general weakness, and muscle tremors</a:t>
            </a:r>
          </a:p>
          <a:p>
            <a:r>
              <a:rPr lang="en-US" dirty="0"/>
              <a:t>a diet may be prescribed that consists of several small meals high in protein and low in carbohydrates</a:t>
            </a:r>
            <a:endParaRPr lang="en-IN" dirty="0"/>
          </a:p>
        </p:txBody>
      </p:sp>
    </p:spTree>
    <p:extLst>
      <p:ext uri="{BB962C8B-B14F-4D97-AF65-F5344CB8AC3E}">
        <p14:creationId xmlns:p14="http://schemas.microsoft.com/office/powerpoint/2010/main" val="9587802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559C3-17B1-45A2-9223-4AC28855AFC8}"/>
              </a:ext>
            </a:extLst>
          </p:cNvPr>
          <p:cNvSpPr>
            <a:spLocks noGrp="1"/>
          </p:cNvSpPr>
          <p:nvPr>
            <p:ph type="title"/>
          </p:nvPr>
        </p:nvSpPr>
        <p:spPr/>
        <p:txBody>
          <a:bodyPr/>
          <a:lstStyle/>
          <a:p>
            <a:r>
              <a:rPr lang="en-IN" dirty="0"/>
              <a:t>Learning Check 3</a:t>
            </a:r>
          </a:p>
        </p:txBody>
      </p:sp>
      <p:sp>
        <p:nvSpPr>
          <p:cNvPr id="3" name="Content Placeholder 2">
            <a:extLst>
              <a:ext uri="{FF2B5EF4-FFF2-40B4-BE49-F238E27FC236}">
                <a16:creationId xmlns:a16="http://schemas.microsoft.com/office/drawing/2014/main" id="{E3EE0518-AFAE-4564-9C03-3DF87D56F64B}"/>
              </a:ext>
            </a:extLst>
          </p:cNvPr>
          <p:cNvSpPr>
            <a:spLocks noGrp="1"/>
          </p:cNvSpPr>
          <p:nvPr>
            <p:ph sz="quarter" idx="13"/>
          </p:nvPr>
        </p:nvSpPr>
        <p:spPr/>
        <p:txBody>
          <a:bodyPr/>
          <a:lstStyle/>
          <a:p>
            <a:pPr marL="432" indent="0">
              <a:buNone/>
            </a:pPr>
            <a:r>
              <a:rPr lang="en-US" dirty="0"/>
              <a:t>Draw the Fischer projections of D-fructose and L-fructose.</a:t>
            </a:r>
            <a:endParaRPr lang="en-IN" dirty="0"/>
          </a:p>
        </p:txBody>
      </p:sp>
    </p:spTree>
    <p:extLst>
      <p:ext uri="{BB962C8B-B14F-4D97-AF65-F5344CB8AC3E}">
        <p14:creationId xmlns:p14="http://schemas.microsoft.com/office/powerpoint/2010/main" val="778535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3</a:t>
            </a:r>
          </a:p>
        </p:txBody>
      </p:sp>
      <p:sp>
        <p:nvSpPr>
          <p:cNvPr id="3" name="Content Placeholder 2"/>
          <p:cNvSpPr>
            <a:spLocks noGrp="1"/>
          </p:cNvSpPr>
          <p:nvPr>
            <p:ph sz="quarter" idx="13"/>
          </p:nvPr>
        </p:nvSpPr>
        <p:spPr>
          <a:xfrm>
            <a:off x="457200" y="1556327"/>
            <a:ext cx="8077200" cy="437573"/>
          </a:xfrm>
        </p:spPr>
        <p:txBody>
          <a:bodyPr/>
          <a:lstStyle/>
          <a:p>
            <a:pPr marL="432" indent="0">
              <a:buNone/>
            </a:pPr>
            <a:r>
              <a:rPr lang="en-US" dirty="0"/>
              <a:t>Draw the Fischer projections of D-fructose and L-fructose.</a:t>
            </a:r>
            <a:endParaRPr lang="en-IN" dirty="0"/>
          </a:p>
        </p:txBody>
      </p:sp>
      <p:pic>
        <p:nvPicPr>
          <p:cNvPr id="13" name="Content Placeholder 12" descr="The projection has 6 C atoms in a column. C 1 and C 6 are each C H 2 O H. C 2 is double bonded to O. C 3 has H right and O H left. C 4 and C 5 have O H right and H left.">
            <a:extLst>
              <a:ext uri="{FF2B5EF4-FFF2-40B4-BE49-F238E27FC236}">
                <a16:creationId xmlns:a16="http://schemas.microsoft.com/office/drawing/2014/main" id="{83CDA40B-2EC8-40C5-BCA7-4D7138DC9263}"/>
              </a:ext>
            </a:extLst>
          </p:cNvPr>
          <p:cNvPicPr>
            <a:picLocks noGrp="1" noChangeAspect="1"/>
          </p:cNvPicPr>
          <p:nvPr>
            <p:ph sz="quarter" idx="14"/>
          </p:nvPr>
        </p:nvPicPr>
        <p:blipFill>
          <a:blip r:embed="rId2"/>
          <a:stretch>
            <a:fillRect/>
          </a:stretch>
        </p:blipFill>
        <p:spPr>
          <a:xfrm>
            <a:off x="1341031" y="2237577"/>
            <a:ext cx="2042337" cy="3115326"/>
          </a:xfrm>
          <a:prstGeom prst="rect">
            <a:avLst/>
          </a:prstGeom>
        </p:spPr>
      </p:pic>
      <p:sp>
        <p:nvSpPr>
          <p:cNvPr id="5" name="Content Placeholder 4"/>
          <p:cNvSpPr>
            <a:spLocks noGrp="1"/>
          </p:cNvSpPr>
          <p:nvPr>
            <p:ph sz="quarter" idx="15"/>
          </p:nvPr>
        </p:nvSpPr>
        <p:spPr>
          <a:xfrm>
            <a:off x="1511301" y="5556250"/>
            <a:ext cx="1676400" cy="446087"/>
          </a:xfrm>
        </p:spPr>
        <p:txBody>
          <a:bodyPr/>
          <a:lstStyle/>
          <a:p>
            <a:pPr marL="432" indent="0">
              <a:buNone/>
            </a:pPr>
            <a:r>
              <a:rPr lang="en-IN" dirty="0"/>
              <a:t>D-Fructose</a:t>
            </a:r>
          </a:p>
        </p:txBody>
      </p:sp>
      <p:pic>
        <p:nvPicPr>
          <p:cNvPr id="14" name="Content Placeholder 13" descr="The projection has 6 C atoms in a column. C 1 and C 6 are each C H 2 O H. C 2 is double bonded to O. C 3 has O H right and H left. C 4 and C 5 have H right and O H left.">
            <a:extLst>
              <a:ext uri="{FF2B5EF4-FFF2-40B4-BE49-F238E27FC236}">
                <a16:creationId xmlns:a16="http://schemas.microsoft.com/office/drawing/2014/main" id="{51797041-B41C-4800-826D-FCB2C56E0D88}"/>
              </a:ext>
            </a:extLst>
          </p:cNvPr>
          <p:cNvPicPr>
            <a:picLocks noGrp="1" noChangeAspect="1"/>
          </p:cNvPicPr>
          <p:nvPr>
            <p:ph sz="quarter" idx="16"/>
          </p:nvPr>
        </p:nvPicPr>
        <p:blipFill>
          <a:blip r:embed="rId3"/>
          <a:stretch>
            <a:fillRect/>
          </a:stretch>
        </p:blipFill>
        <p:spPr>
          <a:xfrm>
            <a:off x="4406292" y="2237577"/>
            <a:ext cx="2042337" cy="3115326"/>
          </a:xfrm>
          <a:prstGeom prst="rect">
            <a:avLst/>
          </a:prstGeom>
        </p:spPr>
      </p:pic>
      <p:sp>
        <p:nvSpPr>
          <p:cNvPr id="7" name="Content Placeholder 6"/>
          <p:cNvSpPr>
            <a:spLocks noGrp="1"/>
          </p:cNvSpPr>
          <p:nvPr>
            <p:ph sz="quarter" idx="17"/>
          </p:nvPr>
        </p:nvSpPr>
        <p:spPr>
          <a:xfrm>
            <a:off x="4589260" y="5556250"/>
            <a:ext cx="1676400" cy="446087"/>
          </a:xfrm>
        </p:spPr>
        <p:txBody>
          <a:bodyPr/>
          <a:lstStyle/>
          <a:p>
            <a:pPr marL="0" indent="0">
              <a:buNone/>
            </a:pPr>
            <a:r>
              <a:rPr lang="en-IN" dirty="0"/>
              <a:t>L-Fructose</a:t>
            </a:r>
          </a:p>
        </p:txBody>
      </p:sp>
    </p:spTree>
    <p:extLst>
      <p:ext uri="{BB962C8B-B14F-4D97-AF65-F5344CB8AC3E}">
        <p14:creationId xmlns:p14="http://schemas.microsoft.com/office/powerpoint/2010/main" val="16433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400" dirty="0"/>
              <a:t>13.4 Haworth Structures of Monosaccharides</a:t>
            </a:r>
            <a:endParaRPr lang="en-IN" sz="3400" dirty="0"/>
          </a:p>
        </p:txBody>
      </p:sp>
      <p:sp>
        <p:nvSpPr>
          <p:cNvPr id="6" name="Content Placeholder 5"/>
          <p:cNvSpPr>
            <a:spLocks noGrp="1"/>
          </p:cNvSpPr>
          <p:nvPr>
            <p:ph sz="quarter" idx="13"/>
          </p:nvPr>
        </p:nvSpPr>
        <p:spPr>
          <a:xfrm>
            <a:off x="457200" y="1556327"/>
            <a:ext cx="4686300" cy="3155373"/>
          </a:xfrm>
        </p:spPr>
        <p:txBody>
          <a:bodyPr/>
          <a:lstStyle/>
          <a:p>
            <a:r>
              <a:rPr lang="en-US" dirty="0"/>
              <a:t>The most stable forms of pentose and hexose sugars are five- or six-atom rings.</a:t>
            </a:r>
          </a:p>
          <a:p>
            <a:r>
              <a:rPr lang="en-US" dirty="0"/>
              <a:t>These rings, known as Haworth structures, are produced from the reaction of a carbonyl group and a hydroxyl group in the same molecule.</a:t>
            </a:r>
          </a:p>
        </p:txBody>
      </p:sp>
      <p:pic>
        <p:nvPicPr>
          <p:cNvPr id="16" name="Content Placeholder 15" descr="The 6 membered ring structure shows the O H group on carbon 1 extended downward and the H atom extended upward. For long description in Notes pane, press F6.">
            <a:extLst>
              <a:ext uri="{FF2B5EF4-FFF2-40B4-BE49-F238E27FC236}">
                <a16:creationId xmlns:a16="http://schemas.microsoft.com/office/drawing/2014/main" id="{C1B0BE47-FF9B-434C-AA1C-27AC72158FE1}"/>
              </a:ext>
            </a:extLst>
          </p:cNvPr>
          <p:cNvPicPr>
            <a:picLocks noGrp="1" noChangeAspect="1"/>
          </p:cNvPicPr>
          <p:nvPr>
            <p:ph sz="quarter" idx="14"/>
          </p:nvPr>
        </p:nvPicPr>
        <p:blipFill>
          <a:blip r:embed="rId3"/>
          <a:stretch>
            <a:fillRect/>
          </a:stretch>
        </p:blipFill>
        <p:spPr>
          <a:xfrm>
            <a:off x="5842896" y="1923852"/>
            <a:ext cx="2847079" cy="2420322"/>
          </a:xfrm>
          <a:prstGeom prst="rect">
            <a:avLst/>
          </a:prstGeom>
        </p:spPr>
      </p:pic>
      <p:sp>
        <p:nvSpPr>
          <p:cNvPr id="8" name="Content Placeholder 7"/>
          <p:cNvSpPr>
            <a:spLocks noGrp="1"/>
          </p:cNvSpPr>
          <p:nvPr>
            <p:ph sz="quarter" idx="15"/>
          </p:nvPr>
        </p:nvSpPr>
        <p:spPr>
          <a:xfrm>
            <a:off x="457201" y="5156200"/>
            <a:ext cx="7912100" cy="892175"/>
          </a:xfrm>
        </p:spPr>
        <p:txBody>
          <a:bodyPr/>
          <a:lstStyle/>
          <a:p>
            <a:pPr marL="432" indent="0">
              <a:buNone/>
            </a:pPr>
            <a:r>
              <a:rPr lang="en-US" b="1" dirty="0"/>
              <a:t>Learning Goal</a:t>
            </a:r>
            <a:r>
              <a:rPr lang="en-US" dirty="0"/>
              <a:t> Draw and identify the Haworth structures for monosaccharides.</a:t>
            </a:r>
          </a:p>
        </p:txBody>
      </p:sp>
    </p:spTree>
    <p:extLst>
      <p:ext uri="{BB962C8B-B14F-4D97-AF65-F5344CB8AC3E}">
        <p14:creationId xmlns:p14="http://schemas.microsoft.com/office/powerpoint/2010/main" val="2415753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Types of Carbohydrates</a:t>
            </a:r>
          </a:p>
        </p:txBody>
      </p:sp>
      <p:sp>
        <p:nvSpPr>
          <p:cNvPr id="3" name="Content Placeholder 2"/>
          <p:cNvSpPr>
            <a:spLocks noGrp="1"/>
          </p:cNvSpPr>
          <p:nvPr>
            <p:ph sz="quarter" idx="13"/>
          </p:nvPr>
        </p:nvSpPr>
        <p:spPr>
          <a:xfrm>
            <a:off x="457200" y="1556327"/>
            <a:ext cx="8229600" cy="2125024"/>
          </a:xfrm>
        </p:spPr>
        <p:txBody>
          <a:bodyPr/>
          <a:lstStyle/>
          <a:p>
            <a:pPr marL="432" indent="0">
              <a:buNone/>
            </a:pPr>
            <a:r>
              <a:rPr lang="en-US" sz="2400" dirty="0"/>
              <a:t>The types of carbohydrates are</a:t>
            </a:r>
          </a:p>
          <a:p>
            <a:r>
              <a:rPr lang="en-US" sz="2400" b="1" dirty="0"/>
              <a:t>monosaccharides</a:t>
            </a:r>
            <a:r>
              <a:rPr lang="en-US" sz="2400" dirty="0"/>
              <a:t>, the simplest carbohydrates</a:t>
            </a:r>
          </a:p>
          <a:p>
            <a:r>
              <a:rPr lang="en-US" sz="2400" b="1" dirty="0"/>
              <a:t>disaccharides</a:t>
            </a:r>
            <a:r>
              <a:rPr lang="en-US" sz="2400" dirty="0"/>
              <a:t>, which consist of two monosaccharides</a:t>
            </a:r>
          </a:p>
          <a:p>
            <a:r>
              <a:rPr lang="en-US" sz="2400" b="1" dirty="0"/>
              <a:t>polysaccharides</a:t>
            </a:r>
            <a:r>
              <a:rPr lang="en-US" sz="2400" dirty="0"/>
              <a:t>, which contain many monosaccharides</a:t>
            </a:r>
            <a:endParaRPr lang="en-IN" sz="2400" dirty="0"/>
          </a:p>
        </p:txBody>
      </p:sp>
      <p:pic>
        <p:nvPicPr>
          <p:cNvPr id="5" name="Content Placeholder 4" descr="Examples are as follows. For long description in Notes pane, press F6.">
            <a:extLst>
              <a:ext uri="{FF2B5EF4-FFF2-40B4-BE49-F238E27FC236}">
                <a16:creationId xmlns:a16="http://schemas.microsoft.com/office/drawing/2014/main" id="{D8316553-BB65-43DF-9CB1-30B7A0E9CF51}"/>
              </a:ext>
            </a:extLst>
          </p:cNvPr>
          <p:cNvPicPr>
            <a:picLocks noGrp="1" noChangeAspect="1"/>
          </p:cNvPicPr>
          <p:nvPr>
            <p:ph sz="quarter" idx="14"/>
          </p:nvPr>
        </p:nvPicPr>
        <p:blipFill>
          <a:blip r:embed="rId3"/>
          <a:stretch>
            <a:fillRect/>
          </a:stretch>
        </p:blipFill>
        <p:spPr>
          <a:xfrm>
            <a:off x="1080352" y="3817373"/>
            <a:ext cx="6983296" cy="2516204"/>
          </a:xfrm>
          <a:prstGeom prst="rect">
            <a:avLst/>
          </a:prstGeom>
        </p:spPr>
      </p:pic>
    </p:spTree>
    <p:extLst>
      <p:ext uri="{BB962C8B-B14F-4D97-AF65-F5344CB8AC3E}">
        <p14:creationId xmlns:p14="http://schemas.microsoft.com/office/powerpoint/2010/main" val="2003139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Cyclic Structure for Glucose </a:t>
            </a:r>
            <a:r>
              <a:rPr lang="en-IN" sz="2000" b="0" dirty="0"/>
              <a:t>(1 of 3)</a:t>
            </a:r>
            <a:endParaRPr lang="en-IN" dirty="0"/>
          </a:p>
        </p:txBody>
      </p:sp>
      <p:pic>
        <p:nvPicPr>
          <p:cNvPr id="13" name="Content Placeholder 12" descr="Core chemistry skill, drawing Haworth structures.">
            <a:extLst>
              <a:ext uri="{FF2B5EF4-FFF2-40B4-BE49-F238E27FC236}">
                <a16:creationId xmlns:a16="http://schemas.microsoft.com/office/drawing/2014/main" id="{3899D1CA-A521-4C8F-8091-6CD883061FDB}"/>
              </a:ext>
            </a:extLst>
          </p:cNvPr>
          <p:cNvPicPr>
            <a:picLocks noGrp="1" noChangeAspect="1"/>
          </p:cNvPicPr>
          <p:nvPr>
            <p:ph sz="quarter" idx="13"/>
          </p:nvPr>
        </p:nvPicPr>
        <p:blipFill>
          <a:blip r:embed="rId4"/>
          <a:stretch>
            <a:fillRect/>
          </a:stretch>
        </p:blipFill>
        <p:spPr>
          <a:xfrm>
            <a:off x="468313" y="1557338"/>
            <a:ext cx="2859272" cy="713294"/>
          </a:xfrm>
          <a:prstGeom prst="rect">
            <a:avLst/>
          </a:prstGeom>
        </p:spPr>
      </p:pic>
      <p:sp>
        <p:nvSpPr>
          <p:cNvPr id="4" name="Content Placeholder 3"/>
          <p:cNvSpPr>
            <a:spLocks noGrp="1"/>
          </p:cNvSpPr>
          <p:nvPr>
            <p:ph sz="quarter" idx="14"/>
          </p:nvPr>
        </p:nvSpPr>
        <p:spPr>
          <a:xfrm>
            <a:off x="457200" y="2515321"/>
            <a:ext cx="7061200" cy="431079"/>
          </a:xfrm>
        </p:spPr>
        <p:txBody>
          <a:bodyPr/>
          <a:lstStyle/>
          <a:p>
            <a:pPr marL="432" indent="0">
              <a:buNone/>
            </a:pPr>
            <a:r>
              <a:rPr lang="en-US" b="1" dirty="0"/>
              <a:t>Step 1 Turn the Fischer projection clockwise by</a:t>
            </a:r>
            <a:endParaRPr lang="en-IN" b="1" dirty="0"/>
          </a:p>
        </p:txBody>
      </p:sp>
      <p:graphicFrame>
        <p:nvGraphicFramePr>
          <p:cNvPr id="15" name="Object 14" descr="90 degree"/>
          <p:cNvGraphicFramePr>
            <a:graphicFrameLocks noChangeAspect="1"/>
          </p:cNvGraphicFramePr>
          <p:nvPr>
            <p:extLst/>
          </p:nvPr>
        </p:nvGraphicFramePr>
        <p:xfrm>
          <a:off x="7614465" y="2534969"/>
          <a:ext cx="544471" cy="346482"/>
        </p:xfrm>
        <a:graphic>
          <a:graphicData uri="http://schemas.openxmlformats.org/presentationml/2006/ole">
            <mc:AlternateContent xmlns:mc="http://schemas.openxmlformats.org/markup-compatibility/2006">
              <mc:Choice xmlns:v="urn:schemas-microsoft-com:vml" Requires="v">
                <p:oleObj spid="_x0000_s12292" name="Equation" r:id="rId5" imgW="279360" imgH="177480" progId="Equation.DSMT4">
                  <p:embed/>
                </p:oleObj>
              </mc:Choice>
              <mc:Fallback>
                <p:oleObj name="Equation" r:id="rId5" imgW="279360" imgH="177480" progId="Equation.DSMT4">
                  <p:embed/>
                  <p:pic>
                    <p:nvPicPr>
                      <p:cNvPr id="15" name="Object 14" descr="90 degree"/>
                      <p:cNvPicPr/>
                      <p:nvPr/>
                    </p:nvPicPr>
                    <p:blipFill>
                      <a:blip r:embed="rId6"/>
                      <a:stretch>
                        <a:fillRect/>
                      </a:stretch>
                    </p:blipFill>
                    <p:spPr>
                      <a:xfrm>
                        <a:off x="7614465" y="2534969"/>
                        <a:ext cx="544471" cy="346482"/>
                      </a:xfrm>
                      <a:prstGeom prst="rect">
                        <a:avLst/>
                      </a:prstGeom>
                    </p:spPr>
                  </p:pic>
                </p:oleObj>
              </mc:Fallback>
            </mc:AlternateContent>
          </a:graphicData>
        </a:graphic>
      </p:graphicFrame>
      <p:pic>
        <p:nvPicPr>
          <p:cNvPr id="14" name="Content Placeholder 13" descr="The Fischer projection for open chain D glucose is a 6 carbon chain with an aldehyde group at the top and C H 2 O H at the bottom. For long description in Notes pane, press F6.">
            <a:extLst>
              <a:ext uri="{FF2B5EF4-FFF2-40B4-BE49-F238E27FC236}">
                <a16:creationId xmlns:a16="http://schemas.microsoft.com/office/drawing/2014/main" id="{373DA81A-6AAE-4DA7-B102-7A8791674810}"/>
              </a:ext>
            </a:extLst>
          </p:cNvPr>
          <p:cNvPicPr>
            <a:picLocks noGrp="1" noChangeAspect="1"/>
          </p:cNvPicPr>
          <p:nvPr>
            <p:ph sz="quarter" idx="15"/>
          </p:nvPr>
        </p:nvPicPr>
        <p:blipFill>
          <a:blip r:embed="rId7"/>
          <a:stretch>
            <a:fillRect/>
          </a:stretch>
        </p:blipFill>
        <p:spPr>
          <a:xfrm>
            <a:off x="2188812" y="3163646"/>
            <a:ext cx="4766377" cy="2851765"/>
          </a:xfrm>
          <a:prstGeom prst="rect">
            <a:avLst/>
          </a:prstGeom>
        </p:spPr>
      </p:pic>
    </p:spTree>
    <p:extLst>
      <p:ext uri="{BB962C8B-B14F-4D97-AF65-F5344CB8AC3E}">
        <p14:creationId xmlns:p14="http://schemas.microsoft.com/office/powerpoint/2010/main" val="2041076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Cyclic Structure for Glucose </a:t>
            </a:r>
            <a:r>
              <a:rPr lang="en-IN" sz="2000" b="0" dirty="0"/>
              <a:t>(2 of 3)</a:t>
            </a:r>
            <a:endParaRPr lang="en-IN" dirty="0"/>
          </a:p>
        </p:txBody>
      </p:sp>
      <p:sp>
        <p:nvSpPr>
          <p:cNvPr id="3" name="Content Placeholder 2"/>
          <p:cNvSpPr>
            <a:spLocks noGrp="1"/>
          </p:cNvSpPr>
          <p:nvPr>
            <p:ph sz="quarter" idx="13"/>
          </p:nvPr>
        </p:nvSpPr>
        <p:spPr>
          <a:xfrm>
            <a:off x="457200" y="1556327"/>
            <a:ext cx="8229600" cy="424873"/>
          </a:xfrm>
        </p:spPr>
        <p:txBody>
          <a:bodyPr/>
          <a:lstStyle/>
          <a:p>
            <a:pPr marL="432" indent="0">
              <a:buNone/>
            </a:pPr>
            <a:r>
              <a:rPr lang="en-US" b="1" dirty="0"/>
              <a:t>Step 2 Fold clockwise to make a hexagon and rotate the</a:t>
            </a:r>
            <a:endParaRPr lang="en-IN" b="1" dirty="0"/>
          </a:p>
        </p:txBody>
      </p:sp>
      <p:sp>
        <p:nvSpPr>
          <p:cNvPr id="4" name="Content Placeholder 3"/>
          <p:cNvSpPr>
            <a:spLocks noGrp="1"/>
          </p:cNvSpPr>
          <p:nvPr>
            <p:ph sz="quarter" idx="14"/>
          </p:nvPr>
        </p:nvSpPr>
        <p:spPr>
          <a:xfrm>
            <a:off x="1422400" y="2059355"/>
            <a:ext cx="4648200" cy="429846"/>
          </a:xfrm>
        </p:spPr>
        <p:txBody>
          <a:bodyPr/>
          <a:lstStyle/>
          <a:p>
            <a:pPr marL="432" indent="0">
              <a:buNone/>
            </a:pPr>
            <a:r>
              <a:rPr lang="en-US" b="1" dirty="0"/>
              <a:t>groups on carbon 5 so that the</a:t>
            </a:r>
            <a:endParaRPr lang="en-IN" dirty="0"/>
          </a:p>
        </p:txBody>
      </p:sp>
      <p:graphicFrame>
        <p:nvGraphicFramePr>
          <p:cNvPr id="13" name="Object 12" descr="Single bond O H group">
            <a:extLst>
              <a:ext uri="{FF2B5EF4-FFF2-40B4-BE49-F238E27FC236}">
                <a16:creationId xmlns:a16="http://schemas.microsoft.com/office/drawing/2014/main" id="{073A4282-CC22-4C8E-AE43-40D7B8FE080A}"/>
              </a:ext>
            </a:extLst>
          </p:cNvPr>
          <p:cNvGraphicFramePr>
            <a:graphicFrameLocks noChangeAspect="1"/>
          </p:cNvGraphicFramePr>
          <p:nvPr>
            <p:extLst/>
          </p:nvPr>
        </p:nvGraphicFramePr>
        <p:xfrm>
          <a:off x="6238010" y="2112353"/>
          <a:ext cx="1631950" cy="323850"/>
        </p:xfrm>
        <a:graphic>
          <a:graphicData uri="http://schemas.openxmlformats.org/presentationml/2006/ole">
            <mc:AlternateContent xmlns:mc="http://schemas.openxmlformats.org/markup-compatibility/2006">
              <mc:Choice xmlns:v="urn:schemas-microsoft-com:vml" Requires="v">
                <p:oleObj spid="_x0000_s13316" name="Equation" r:id="rId4" imgW="1790640" imgH="355320" progId="Equation.DSMT4">
                  <p:embed/>
                </p:oleObj>
              </mc:Choice>
              <mc:Fallback>
                <p:oleObj name="Equation" r:id="rId4" imgW="1790640" imgH="355320" progId="Equation.DSMT4">
                  <p:embed/>
                  <p:pic>
                    <p:nvPicPr>
                      <p:cNvPr id="13" name="Object 12" descr="Single bond O H group">
                        <a:extLst>
                          <a:ext uri="{FF2B5EF4-FFF2-40B4-BE49-F238E27FC236}">
                            <a16:creationId xmlns:a16="http://schemas.microsoft.com/office/drawing/2014/main" id="{073A4282-CC22-4C8E-AE43-40D7B8FE080A}"/>
                          </a:ext>
                        </a:extLst>
                      </p:cNvPr>
                      <p:cNvPicPr/>
                      <p:nvPr/>
                    </p:nvPicPr>
                    <p:blipFill>
                      <a:blip r:embed="rId5"/>
                      <a:stretch>
                        <a:fillRect/>
                      </a:stretch>
                    </p:blipFill>
                    <p:spPr>
                      <a:xfrm>
                        <a:off x="6238010" y="2112353"/>
                        <a:ext cx="1631950" cy="323850"/>
                      </a:xfrm>
                      <a:prstGeom prst="rect">
                        <a:avLst/>
                      </a:prstGeom>
                    </p:spPr>
                  </p:pic>
                </p:oleObj>
              </mc:Fallback>
            </mc:AlternateContent>
          </a:graphicData>
        </a:graphic>
      </p:graphicFrame>
      <p:sp>
        <p:nvSpPr>
          <p:cNvPr id="5" name="Content Placeholder 4"/>
          <p:cNvSpPr>
            <a:spLocks noGrp="1"/>
          </p:cNvSpPr>
          <p:nvPr>
            <p:ph sz="quarter" idx="15"/>
          </p:nvPr>
        </p:nvSpPr>
        <p:spPr>
          <a:xfrm>
            <a:off x="1422401" y="2569554"/>
            <a:ext cx="3365500" cy="414946"/>
          </a:xfrm>
        </p:spPr>
        <p:txBody>
          <a:bodyPr/>
          <a:lstStyle/>
          <a:p>
            <a:pPr marL="432" indent="0">
              <a:buNone/>
            </a:pPr>
            <a:r>
              <a:rPr lang="en-US" b="1" dirty="0"/>
              <a:t>is close to </a:t>
            </a:r>
            <a:r>
              <a:rPr lang="en-IN" b="1" dirty="0"/>
              <a:t>carbon 1.</a:t>
            </a:r>
          </a:p>
        </p:txBody>
      </p:sp>
      <p:pic>
        <p:nvPicPr>
          <p:cNvPr id="14" name="Content Placeholder 13" descr="The process allows the formation of the 6 membered alpha D glucose and beta D glucose ring structures. For long description in Notes pane, press F6.&#10;">
            <a:extLst>
              <a:ext uri="{FF2B5EF4-FFF2-40B4-BE49-F238E27FC236}">
                <a16:creationId xmlns:a16="http://schemas.microsoft.com/office/drawing/2014/main" id="{3B1CC85E-3852-481F-89FD-7C77D9744AA6}"/>
              </a:ext>
            </a:extLst>
          </p:cNvPr>
          <p:cNvPicPr>
            <a:picLocks noGrp="1" noChangeAspect="1"/>
          </p:cNvPicPr>
          <p:nvPr>
            <p:ph sz="quarter" idx="16"/>
          </p:nvPr>
        </p:nvPicPr>
        <p:blipFill>
          <a:blip r:embed="rId6"/>
          <a:stretch>
            <a:fillRect/>
          </a:stretch>
        </p:blipFill>
        <p:spPr>
          <a:xfrm>
            <a:off x="601699" y="3612384"/>
            <a:ext cx="7943776" cy="1566808"/>
          </a:xfrm>
          <a:prstGeom prst="rect">
            <a:avLst/>
          </a:prstGeom>
        </p:spPr>
      </p:pic>
    </p:spTree>
    <p:extLst>
      <p:ext uri="{BB962C8B-B14F-4D97-AF65-F5344CB8AC3E}">
        <p14:creationId xmlns:p14="http://schemas.microsoft.com/office/powerpoint/2010/main" val="13699817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Cyclic Structure for Glucose </a:t>
            </a:r>
            <a:r>
              <a:rPr lang="en-IN" sz="2000" b="0" dirty="0"/>
              <a:t>(3 of 3)</a:t>
            </a:r>
            <a:endParaRPr lang="en-IN" dirty="0"/>
          </a:p>
        </p:txBody>
      </p:sp>
      <p:sp>
        <p:nvSpPr>
          <p:cNvPr id="3" name="Content Placeholder 2"/>
          <p:cNvSpPr>
            <a:spLocks noGrp="1"/>
          </p:cNvSpPr>
          <p:nvPr>
            <p:ph sz="quarter" idx="13"/>
          </p:nvPr>
        </p:nvSpPr>
        <p:spPr/>
        <p:txBody>
          <a:bodyPr/>
          <a:lstStyle/>
          <a:p>
            <a:pPr marL="432" indent="0">
              <a:buNone/>
            </a:pPr>
            <a:r>
              <a:rPr lang="en-US" b="1" dirty="0"/>
              <a:t>Step 3 Draw a bond between the oxygen of the</a:t>
            </a:r>
            <a:endParaRPr lang="en-IN" b="1" dirty="0"/>
          </a:p>
        </p:txBody>
      </p:sp>
      <p:graphicFrame>
        <p:nvGraphicFramePr>
          <p:cNvPr id="13" name="Object 12" descr="Single bond O H group">
            <a:extLst>
              <a:ext uri="{FF2B5EF4-FFF2-40B4-BE49-F238E27FC236}">
                <a16:creationId xmlns:a16="http://schemas.microsoft.com/office/drawing/2014/main" id="{B3888735-8853-4931-BD0A-5B5ED347147D}"/>
              </a:ext>
            </a:extLst>
          </p:cNvPr>
          <p:cNvGraphicFramePr>
            <a:graphicFrameLocks noChangeAspect="1"/>
          </p:cNvGraphicFramePr>
          <p:nvPr>
            <p:extLst/>
          </p:nvPr>
        </p:nvGraphicFramePr>
        <p:xfrm>
          <a:off x="1525537" y="2126028"/>
          <a:ext cx="1654175" cy="323850"/>
        </p:xfrm>
        <a:graphic>
          <a:graphicData uri="http://schemas.openxmlformats.org/presentationml/2006/ole">
            <mc:AlternateContent xmlns:mc="http://schemas.openxmlformats.org/markup-compatibility/2006">
              <mc:Choice xmlns:v="urn:schemas-microsoft-com:vml" Requires="v">
                <p:oleObj spid="_x0000_s14346" name="Equation" r:id="rId4" imgW="1815840" imgH="355320" progId="Equation.DSMT4">
                  <p:embed/>
                </p:oleObj>
              </mc:Choice>
              <mc:Fallback>
                <p:oleObj name="Equation" r:id="rId4" imgW="1815840" imgH="355320" progId="Equation.DSMT4">
                  <p:embed/>
                  <p:pic>
                    <p:nvPicPr>
                      <p:cNvPr id="13" name="Object 12" descr="Single bond O H group">
                        <a:extLst>
                          <a:ext uri="{FF2B5EF4-FFF2-40B4-BE49-F238E27FC236}">
                            <a16:creationId xmlns:a16="http://schemas.microsoft.com/office/drawing/2014/main" id="{B3888735-8853-4931-BD0A-5B5ED347147D}"/>
                          </a:ext>
                        </a:extLst>
                      </p:cNvPr>
                      <p:cNvPicPr/>
                      <p:nvPr/>
                    </p:nvPicPr>
                    <p:blipFill>
                      <a:blip r:embed="rId5"/>
                      <a:stretch>
                        <a:fillRect/>
                      </a:stretch>
                    </p:blipFill>
                    <p:spPr>
                      <a:xfrm>
                        <a:off x="1525537" y="2126028"/>
                        <a:ext cx="1654175" cy="323850"/>
                      </a:xfrm>
                      <a:prstGeom prst="rect">
                        <a:avLst/>
                      </a:prstGeom>
                    </p:spPr>
                  </p:pic>
                </p:oleObj>
              </mc:Fallback>
            </mc:AlternateContent>
          </a:graphicData>
        </a:graphic>
      </p:graphicFrame>
      <p:sp>
        <p:nvSpPr>
          <p:cNvPr id="4" name="Content Placeholder 3"/>
          <p:cNvSpPr>
            <a:spLocks noGrp="1"/>
          </p:cNvSpPr>
          <p:nvPr>
            <p:ph sz="quarter" idx="14"/>
          </p:nvPr>
        </p:nvSpPr>
        <p:spPr>
          <a:xfrm>
            <a:off x="3360000" y="2066613"/>
            <a:ext cx="3679371" cy="445476"/>
          </a:xfrm>
        </p:spPr>
        <p:txBody>
          <a:bodyPr/>
          <a:lstStyle/>
          <a:p>
            <a:pPr marL="432" indent="0">
              <a:buNone/>
            </a:pPr>
            <a:r>
              <a:rPr lang="en-IN" b="1" dirty="0"/>
              <a:t>on carbon 5 to carbon 1.</a:t>
            </a:r>
          </a:p>
        </p:txBody>
      </p:sp>
      <p:sp>
        <p:nvSpPr>
          <p:cNvPr id="5" name="Content Placeholder 4"/>
          <p:cNvSpPr>
            <a:spLocks noGrp="1"/>
          </p:cNvSpPr>
          <p:nvPr>
            <p:ph sz="quarter" idx="15"/>
          </p:nvPr>
        </p:nvSpPr>
        <p:spPr>
          <a:xfrm>
            <a:off x="457201" y="2541361"/>
            <a:ext cx="2982686" cy="444500"/>
          </a:xfrm>
        </p:spPr>
        <p:txBody>
          <a:bodyPr/>
          <a:lstStyle/>
          <a:p>
            <a:pPr marL="432" indent="0">
              <a:buNone/>
            </a:pPr>
            <a:r>
              <a:rPr lang="en-US" b="1" dirty="0"/>
              <a:t>Step 4 Draw the new</a:t>
            </a:r>
            <a:endParaRPr lang="en-IN" b="1" dirty="0"/>
          </a:p>
        </p:txBody>
      </p:sp>
      <p:graphicFrame>
        <p:nvGraphicFramePr>
          <p:cNvPr id="14" name="Object 13" descr="Single bond O H group">
            <a:extLst>
              <a:ext uri="{FF2B5EF4-FFF2-40B4-BE49-F238E27FC236}">
                <a16:creationId xmlns:a16="http://schemas.microsoft.com/office/drawing/2014/main" id="{D67F29EF-74A2-47C9-BA6F-97F3B0829F25}"/>
              </a:ext>
            </a:extLst>
          </p:cNvPr>
          <p:cNvGraphicFramePr>
            <a:graphicFrameLocks noChangeAspect="1"/>
          </p:cNvGraphicFramePr>
          <p:nvPr>
            <p:extLst/>
          </p:nvPr>
        </p:nvGraphicFramePr>
        <p:xfrm>
          <a:off x="3661009" y="2598057"/>
          <a:ext cx="1630362" cy="323850"/>
        </p:xfrm>
        <a:graphic>
          <a:graphicData uri="http://schemas.openxmlformats.org/presentationml/2006/ole">
            <mc:AlternateContent xmlns:mc="http://schemas.openxmlformats.org/markup-compatibility/2006">
              <mc:Choice xmlns:v="urn:schemas-microsoft-com:vml" Requires="v">
                <p:oleObj spid="_x0000_s14347" name="Equation" r:id="rId6" imgW="1790640" imgH="355320" progId="Equation.DSMT4">
                  <p:embed/>
                </p:oleObj>
              </mc:Choice>
              <mc:Fallback>
                <p:oleObj name="Equation" r:id="rId6" imgW="1790640" imgH="355320" progId="Equation.DSMT4">
                  <p:embed/>
                  <p:pic>
                    <p:nvPicPr>
                      <p:cNvPr id="14" name="Object 13" descr="Single bond O H group">
                        <a:extLst>
                          <a:ext uri="{FF2B5EF4-FFF2-40B4-BE49-F238E27FC236}">
                            <a16:creationId xmlns:a16="http://schemas.microsoft.com/office/drawing/2014/main" id="{D67F29EF-74A2-47C9-BA6F-97F3B0829F25}"/>
                          </a:ext>
                        </a:extLst>
                      </p:cNvPr>
                      <p:cNvPicPr/>
                      <p:nvPr/>
                    </p:nvPicPr>
                    <p:blipFill>
                      <a:blip r:embed="rId7"/>
                      <a:stretch>
                        <a:fillRect/>
                      </a:stretch>
                    </p:blipFill>
                    <p:spPr>
                      <a:xfrm>
                        <a:off x="3661009" y="2598057"/>
                        <a:ext cx="1630362" cy="323850"/>
                      </a:xfrm>
                      <a:prstGeom prst="rect">
                        <a:avLst/>
                      </a:prstGeom>
                    </p:spPr>
                  </p:pic>
                </p:oleObj>
              </mc:Fallback>
            </mc:AlternateContent>
          </a:graphicData>
        </a:graphic>
      </p:graphicFrame>
      <p:sp>
        <p:nvSpPr>
          <p:cNvPr id="6" name="Content Placeholder 5"/>
          <p:cNvSpPr>
            <a:spLocks noGrp="1"/>
          </p:cNvSpPr>
          <p:nvPr>
            <p:ph sz="quarter" idx="16"/>
          </p:nvPr>
        </p:nvSpPr>
        <p:spPr>
          <a:xfrm>
            <a:off x="5459912" y="2537035"/>
            <a:ext cx="2718956" cy="446088"/>
          </a:xfrm>
        </p:spPr>
        <p:txBody>
          <a:bodyPr/>
          <a:lstStyle/>
          <a:p>
            <a:pPr marL="432" indent="0">
              <a:buNone/>
            </a:pPr>
            <a:r>
              <a:rPr lang="en-US" b="1" dirty="0"/>
              <a:t>on carbon 1 below</a:t>
            </a:r>
            <a:endParaRPr lang="en-IN" b="1" dirty="0"/>
          </a:p>
        </p:txBody>
      </p:sp>
      <p:sp>
        <p:nvSpPr>
          <p:cNvPr id="7" name="Content Placeholder 6"/>
          <p:cNvSpPr>
            <a:spLocks noGrp="1"/>
          </p:cNvSpPr>
          <p:nvPr>
            <p:ph sz="quarter" idx="17"/>
          </p:nvPr>
        </p:nvSpPr>
        <p:spPr>
          <a:xfrm>
            <a:off x="1516722" y="3083613"/>
            <a:ext cx="2902799" cy="457200"/>
          </a:xfrm>
        </p:spPr>
        <p:txBody>
          <a:bodyPr/>
          <a:lstStyle/>
          <a:p>
            <a:pPr marL="432" indent="0">
              <a:buNone/>
            </a:pPr>
            <a:r>
              <a:rPr lang="en-IN" b="1" dirty="0"/>
              <a:t>the ring </a:t>
            </a:r>
            <a:r>
              <a:rPr lang="en-US" b="1" dirty="0"/>
              <a:t>to give the</a:t>
            </a:r>
            <a:endParaRPr lang="en-IN" dirty="0"/>
          </a:p>
        </p:txBody>
      </p:sp>
      <p:graphicFrame>
        <p:nvGraphicFramePr>
          <p:cNvPr id="12" name="Object 11" descr="alpha"/>
          <p:cNvGraphicFramePr>
            <a:graphicFrameLocks noChangeAspect="1"/>
          </p:cNvGraphicFramePr>
          <p:nvPr>
            <p:extLst/>
          </p:nvPr>
        </p:nvGraphicFramePr>
        <p:xfrm>
          <a:off x="4451350" y="3190875"/>
          <a:ext cx="304800" cy="254000"/>
        </p:xfrm>
        <a:graphic>
          <a:graphicData uri="http://schemas.openxmlformats.org/presentationml/2006/ole">
            <mc:AlternateContent xmlns:mc="http://schemas.openxmlformats.org/markup-compatibility/2006">
              <mc:Choice xmlns:v="urn:schemas-microsoft-com:vml" Requires="v">
                <p:oleObj spid="_x0000_s14348" name="Equation" r:id="rId8" imgW="304560" imgH="253800" progId="Equation.DSMT4">
                  <p:embed/>
                </p:oleObj>
              </mc:Choice>
              <mc:Fallback>
                <p:oleObj name="Equation" r:id="rId8" imgW="304560" imgH="253800" progId="Equation.DSMT4">
                  <p:embed/>
                  <p:pic>
                    <p:nvPicPr>
                      <p:cNvPr id="12" name="Object 11" descr="alpha"/>
                      <p:cNvPicPr/>
                      <p:nvPr/>
                    </p:nvPicPr>
                    <p:blipFill>
                      <a:blip r:embed="rId9"/>
                      <a:stretch>
                        <a:fillRect/>
                      </a:stretch>
                    </p:blipFill>
                    <p:spPr>
                      <a:xfrm>
                        <a:off x="4451350" y="3190875"/>
                        <a:ext cx="304800" cy="254000"/>
                      </a:xfrm>
                      <a:prstGeom prst="rect">
                        <a:avLst/>
                      </a:prstGeom>
                    </p:spPr>
                  </p:pic>
                </p:oleObj>
              </mc:Fallback>
            </mc:AlternateContent>
          </a:graphicData>
        </a:graphic>
      </p:graphicFrame>
      <p:sp>
        <p:nvSpPr>
          <p:cNvPr id="8" name="Content Placeholder 7"/>
          <p:cNvSpPr>
            <a:spLocks noGrp="1"/>
          </p:cNvSpPr>
          <p:nvPr>
            <p:ph sz="quarter" idx="18"/>
          </p:nvPr>
        </p:nvSpPr>
        <p:spPr>
          <a:xfrm>
            <a:off x="4882879" y="3109880"/>
            <a:ext cx="4025863" cy="369741"/>
          </a:xfrm>
        </p:spPr>
        <p:txBody>
          <a:bodyPr/>
          <a:lstStyle/>
          <a:p>
            <a:pPr marL="432" indent="0">
              <a:buNone/>
            </a:pPr>
            <a:r>
              <a:rPr lang="en-US" b="1" dirty="0"/>
              <a:t>isomer or above the ring to</a:t>
            </a:r>
            <a:endParaRPr lang="en-IN" dirty="0"/>
          </a:p>
        </p:txBody>
      </p:sp>
      <p:sp>
        <p:nvSpPr>
          <p:cNvPr id="9" name="Content Placeholder 8"/>
          <p:cNvSpPr>
            <a:spLocks noGrp="1"/>
          </p:cNvSpPr>
          <p:nvPr>
            <p:ph sz="quarter" idx="19"/>
          </p:nvPr>
        </p:nvSpPr>
        <p:spPr>
          <a:xfrm>
            <a:off x="1602757" y="3583441"/>
            <a:ext cx="1194129" cy="446087"/>
          </a:xfrm>
        </p:spPr>
        <p:txBody>
          <a:bodyPr/>
          <a:lstStyle/>
          <a:p>
            <a:pPr marL="432" indent="0">
              <a:buNone/>
            </a:pPr>
            <a:r>
              <a:rPr lang="en-US" b="1" dirty="0"/>
              <a:t>give the</a:t>
            </a:r>
            <a:endParaRPr lang="en-IN" dirty="0"/>
          </a:p>
        </p:txBody>
      </p:sp>
      <p:graphicFrame>
        <p:nvGraphicFramePr>
          <p:cNvPr id="15" name="Object 14" descr="beta"/>
          <p:cNvGraphicFramePr>
            <a:graphicFrameLocks noChangeAspect="1"/>
          </p:cNvGraphicFramePr>
          <p:nvPr>
            <p:extLst/>
          </p:nvPr>
        </p:nvGraphicFramePr>
        <p:xfrm>
          <a:off x="2923213" y="3584355"/>
          <a:ext cx="320675" cy="395288"/>
        </p:xfrm>
        <a:graphic>
          <a:graphicData uri="http://schemas.openxmlformats.org/presentationml/2006/ole">
            <mc:AlternateContent xmlns:mc="http://schemas.openxmlformats.org/markup-compatibility/2006">
              <mc:Choice xmlns:v="urn:schemas-microsoft-com:vml" Requires="v">
                <p:oleObj spid="_x0000_s14349" name="Equation" r:id="rId10" imgW="164880" imgH="203040" progId="Equation.DSMT4">
                  <p:embed/>
                </p:oleObj>
              </mc:Choice>
              <mc:Fallback>
                <p:oleObj name="Equation" r:id="rId10" imgW="164880" imgH="203040" progId="Equation.DSMT4">
                  <p:embed/>
                  <p:pic>
                    <p:nvPicPr>
                      <p:cNvPr id="15" name="Object 14" descr="beta"/>
                      <p:cNvPicPr/>
                      <p:nvPr/>
                    </p:nvPicPr>
                    <p:blipFill>
                      <a:blip r:embed="rId11"/>
                      <a:stretch>
                        <a:fillRect/>
                      </a:stretch>
                    </p:blipFill>
                    <p:spPr>
                      <a:xfrm>
                        <a:off x="2923213" y="3584355"/>
                        <a:ext cx="320675" cy="395288"/>
                      </a:xfrm>
                      <a:prstGeom prst="rect">
                        <a:avLst/>
                      </a:prstGeom>
                    </p:spPr>
                  </p:pic>
                </p:oleObj>
              </mc:Fallback>
            </mc:AlternateContent>
          </a:graphicData>
        </a:graphic>
      </p:graphicFrame>
      <p:sp>
        <p:nvSpPr>
          <p:cNvPr id="10" name="Content Placeholder 9"/>
          <p:cNvSpPr>
            <a:spLocks noGrp="1"/>
          </p:cNvSpPr>
          <p:nvPr>
            <p:ph sz="quarter" idx="21"/>
          </p:nvPr>
        </p:nvSpPr>
        <p:spPr>
          <a:xfrm>
            <a:off x="3424695" y="3592022"/>
            <a:ext cx="1223749" cy="368668"/>
          </a:xfrm>
        </p:spPr>
        <p:txBody>
          <a:bodyPr/>
          <a:lstStyle/>
          <a:p>
            <a:pPr marL="432" indent="0">
              <a:buNone/>
            </a:pPr>
            <a:r>
              <a:rPr lang="en-US" b="1" dirty="0"/>
              <a:t>isomer.</a:t>
            </a:r>
            <a:endParaRPr lang="en-IN" dirty="0"/>
          </a:p>
        </p:txBody>
      </p:sp>
      <p:pic>
        <p:nvPicPr>
          <p:cNvPr id="16" name="Content Placeholder 15" descr="The mutual rotation of alpha and beta D glucose Haworth structures occurs when the aldehyde group of carbon 1 rotates as the cyclic structure opens. For long description in Notes pane, press F6.">
            <a:extLst>
              <a:ext uri="{FF2B5EF4-FFF2-40B4-BE49-F238E27FC236}">
                <a16:creationId xmlns:a16="http://schemas.microsoft.com/office/drawing/2014/main" id="{7D9A42EF-CCB1-4A22-8808-98ACDFA0AB2D}"/>
              </a:ext>
            </a:extLst>
          </p:cNvPr>
          <p:cNvPicPr>
            <a:picLocks noGrp="1" noChangeAspect="1"/>
          </p:cNvPicPr>
          <p:nvPr>
            <p:ph sz="quarter" idx="20"/>
          </p:nvPr>
        </p:nvPicPr>
        <p:blipFill>
          <a:blip r:embed="rId12"/>
          <a:stretch>
            <a:fillRect/>
          </a:stretch>
        </p:blipFill>
        <p:spPr>
          <a:xfrm>
            <a:off x="1676671" y="4337504"/>
            <a:ext cx="5842584" cy="1704973"/>
          </a:xfrm>
          <a:prstGeom prst="rect">
            <a:avLst/>
          </a:prstGeom>
        </p:spPr>
      </p:pic>
    </p:spTree>
    <p:extLst>
      <p:ext uri="{BB962C8B-B14F-4D97-AF65-F5344CB8AC3E}">
        <p14:creationId xmlns:p14="http://schemas.microsoft.com/office/powerpoint/2010/main" val="323665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Mutarotation </a:t>
            </a:r>
            <a:r>
              <a:rPr lang="en-US" sz="100" dirty="0"/>
              <a:t>alpha</a:t>
            </a:r>
            <a:r>
              <a:rPr lang="en-US" sz="3400" dirty="0"/>
              <a:t> </a:t>
            </a:r>
            <a:r>
              <a:rPr lang="en-US" sz="3400" i="1" dirty="0"/>
              <a:t>   </a:t>
            </a:r>
            <a:r>
              <a:rPr lang="en-US" sz="3400" dirty="0"/>
              <a:t>and </a:t>
            </a:r>
            <a:r>
              <a:rPr lang="en-US" sz="100" dirty="0"/>
              <a:t>beta</a:t>
            </a:r>
            <a:r>
              <a:rPr lang="en-US" sz="3400" dirty="0"/>
              <a:t> </a:t>
            </a:r>
            <a:r>
              <a:rPr lang="en-US" sz="3400" i="1" dirty="0"/>
              <a:t>    </a:t>
            </a:r>
            <a:r>
              <a:rPr lang="en-US" sz="3400" dirty="0"/>
              <a:t>D- and -D -Glucose</a:t>
            </a:r>
            <a:endParaRPr lang="en-IN" sz="3400" dirty="0"/>
          </a:p>
        </p:txBody>
      </p:sp>
      <p:graphicFrame>
        <p:nvGraphicFramePr>
          <p:cNvPr id="14" name="Object 13">
            <a:extLst>
              <a:ext uri="{C183D7F6-B498-43B3-948B-1728B52AA6E4}">
                <adec:decorative xmlns:adec="http://schemas.microsoft.com/office/drawing/2017/decorative" val="1"/>
              </a:ext>
            </a:extLst>
          </p:cNvPr>
          <p:cNvGraphicFramePr>
            <a:graphicFrameLocks noChangeAspect="1"/>
          </p:cNvGraphicFramePr>
          <p:nvPr>
            <p:extLst/>
          </p:nvPr>
        </p:nvGraphicFramePr>
        <p:xfrm>
          <a:off x="3105061" y="425587"/>
          <a:ext cx="591630" cy="361316"/>
        </p:xfrm>
        <a:graphic>
          <a:graphicData uri="http://schemas.openxmlformats.org/presentationml/2006/ole">
            <mc:AlternateContent xmlns:mc="http://schemas.openxmlformats.org/markup-compatibility/2006">
              <mc:Choice xmlns:v="urn:schemas-microsoft-com:vml" Requires="v">
                <p:oleObj spid="_x0000_s15370" name="Equation" r:id="rId3" imgW="228600" imgH="139680" progId="Equation.DSMT4">
                  <p:embed/>
                </p:oleObj>
              </mc:Choice>
              <mc:Fallback>
                <p:oleObj name="Equation" r:id="rId3" imgW="228600" imgH="139680" progId="Equation.DSMT4">
                  <p:embed/>
                  <p:pic>
                    <p:nvPicPr>
                      <p:cNvPr id="14" name="Object 13">
                        <a:extLst>
                          <a:ext uri="{C183D7F6-B498-43B3-948B-1728B52AA6E4}">
                            <adec:decorative xmlns:adec="http://schemas.microsoft.com/office/drawing/2017/decorative" val="1"/>
                          </a:ext>
                        </a:extLst>
                      </p:cNvPr>
                      <p:cNvPicPr/>
                      <p:nvPr/>
                    </p:nvPicPr>
                    <p:blipFill>
                      <a:blip r:embed="rId4"/>
                      <a:stretch>
                        <a:fillRect/>
                      </a:stretch>
                    </p:blipFill>
                    <p:spPr>
                      <a:xfrm>
                        <a:off x="3105061" y="425587"/>
                        <a:ext cx="591630" cy="361316"/>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4506880" y="313840"/>
          <a:ext cx="623888" cy="523875"/>
        </p:xfrm>
        <a:graphic>
          <a:graphicData uri="http://schemas.openxmlformats.org/presentationml/2006/ole">
            <mc:AlternateContent xmlns:mc="http://schemas.openxmlformats.org/markup-compatibility/2006">
              <mc:Choice xmlns:v="urn:schemas-microsoft-com:vml" Requires="v">
                <p:oleObj spid="_x0000_s15371" name="Equation" r:id="rId5" imgW="241200" imgH="203040" progId="Equation.DSMT4">
                  <p:embed/>
                </p:oleObj>
              </mc:Choice>
              <mc:Fallback>
                <p:oleObj name="Equation" r:id="rId5" imgW="241200" imgH="20304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4506880" y="313840"/>
                        <a:ext cx="623888" cy="523875"/>
                      </a:xfrm>
                      <a:prstGeom prst="rect">
                        <a:avLst/>
                      </a:prstGeom>
                      <a:solidFill>
                        <a:schemeClr val="bg1"/>
                      </a:solidFill>
                    </p:spPr>
                  </p:pic>
                </p:oleObj>
              </mc:Fallback>
            </mc:AlternateContent>
          </a:graphicData>
        </a:graphic>
      </p:graphicFrame>
      <p:sp>
        <p:nvSpPr>
          <p:cNvPr id="3" name="Content Placeholder 2"/>
          <p:cNvSpPr>
            <a:spLocks noGrp="1"/>
          </p:cNvSpPr>
          <p:nvPr>
            <p:ph sz="quarter" idx="13"/>
          </p:nvPr>
        </p:nvSpPr>
        <p:spPr>
          <a:xfrm>
            <a:off x="457200" y="1556327"/>
            <a:ext cx="5816600" cy="999304"/>
          </a:xfrm>
        </p:spPr>
        <p:txBody>
          <a:bodyPr/>
          <a:lstStyle/>
          <a:p>
            <a:pPr marL="432" indent="0">
              <a:buNone/>
            </a:pPr>
            <a:r>
              <a:rPr lang="en-US" dirty="0"/>
              <a:t>When placed in solution,</a:t>
            </a:r>
          </a:p>
          <a:p>
            <a:r>
              <a:rPr lang="en-US" dirty="0"/>
              <a:t>cyclic structures open and close</a:t>
            </a:r>
          </a:p>
        </p:txBody>
      </p:sp>
      <p:sp>
        <p:nvSpPr>
          <p:cNvPr id="4" name="Content Placeholder 3"/>
          <p:cNvSpPr>
            <a:spLocks noGrp="1"/>
          </p:cNvSpPr>
          <p:nvPr>
            <p:ph sz="quarter" idx="14"/>
          </p:nvPr>
        </p:nvSpPr>
        <p:spPr>
          <a:xfrm>
            <a:off x="457200" y="2667001"/>
            <a:ext cx="292100" cy="457200"/>
          </a:xfrm>
        </p:spPr>
        <p:txBody>
          <a:bodyPr/>
          <a:lstStyle/>
          <a:p>
            <a:pPr marL="0" indent="0"/>
            <a:r>
              <a:rPr lang="en-US" dirty="0"/>
              <a:t> </a:t>
            </a:r>
            <a:r>
              <a:rPr lang="en-US" sz="100" dirty="0"/>
              <a:t> </a:t>
            </a:r>
            <a:endParaRPr lang="en-IN" sz="100" dirty="0"/>
          </a:p>
        </p:txBody>
      </p:sp>
      <p:graphicFrame>
        <p:nvGraphicFramePr>
          <p:cNvPr id="16" name="Object 15" descr="alpha-"/>
          <p:cNvGraphicFramePr>
            <a:graphicFrameLocks noChangeAspect="1"/>
          </p:cNvGraphicFramePr>
          <p:nvPr>
            <p:extLst/>
          </p:nvPr>
        </p:nvGraphicFramePr>
        <p:xfrm>
          <a:off x="805910" y="2728039"/>
          <a:ext cx="488950" cy="298609"/>
        </p:xfrm>
        <a:graphic>
          <a:graphicData uri="http://schemas.openxmlformats.org/presentationml/2006/ole">
            <mc:AlternateContent xmlns:mc="http://schemas.openxmlformats.org/markup-compatibility/2006">
              <mc:Choice xmlns:v="urn:schemas-microsoft-com:vml" Requires="v">
                <p:oleObj spid="_x0000_s15372" name="Equation" r:id="rId7" imgW="228600" imgH="139680" progId="Equation.DSMT4">
                  <p:embed/>
                </p:oleObj>
              </mc:Choice>
              <mc:Fallback>
                <p:oleObj name="Equation" r:id="rId7" imgW="228600" imgH="139680" progId="Equation.DSMT4">
                  <p:embed/>
                  <p:pic>
                    <p:nvPicPr>
                      <p:cNvPr id="16" name="Object 15" descr="alpha-"/>
                      <p:cNvPicPr/>
                      <p:nvPr/>
                    </p:nvPicPr>
                    <p:blipFill>
                      <a:blip r:embed="rId8"/>
                      <a:stretch>
                        <a:fillRect/>
                      </a:stretch>
                    </p:blipFill>
                    <p:spPr>
                      <a:xfrm>
                        <a:off x="805910" y="2728039"/>
                        <a:ext cx="488950" cy="298609"/>
                      </a:xfrm>
                      <a:prstGeom prst="rect">
                        <a:avLst/>
                      </a:prstGeom>
                    </p:spPr>
                  </p:pic>
                </p:oleObj>
              </mc:Fallback>
            </mc:AlternateContent>
          </a:graphicData>
        </a:graphic>
      </p:graphicFrame>
      <p:sp>
        <p:nvSpPr>
          <p:cNvPr id="5" name="Content Placeholder 4"/>
          <p:cNvSpPr>
            <a:spLocks noGrp="1"/>
          </p:cNvSpPr>
          <p:nvPr>
            <p:ph sz="quarter" idx="15"/>
          </p:nvPr>
        </p:nvSpPr>
        <p:spPr>
          <a:xfrm>
            <a:off x="1376871" y="2667001"/>
            <a:ext cx="3106230" cy="431799"/>
          </a:xfrm>
        </p:spPr>
        <p:txBody>
          <a:bodyPr/>
          <a:lstStyle/>
          <a:p>
            <a:pPr marL="432" indent="0">
              <a:buNone/>
            </a:pPr>
            <a:r>
              <a:rPr lang="en-US" dirty="0"/>
              <a:t>D-glucose converts to</a:t>
            </a:r>
            <a:endParaRPr lang="en-IN" dirty="0"/>
          </a:p>
        </p:txBody>
      </p:sp>
      <p:graphicFrame>
        <p:nvGraphicFramePr>
          <p:cNvPr id="17" name="Object 16" descr="beta-"/>
          <p:cNvGraphicFramePr>
            <a:graphicFrameLocks noChangeAspect="1"/>
          </p:cNvGraphicFramePr>
          <p:nvPr>
            <p:extLst/>
          </p:nvPr>
        </p:nvGraphicFramePr>
        <p:xfrm>
          <a:off x="4556919" y="2670896"/>
          <a:ext cx="444500" cy="395432"/>
        </p:xfrm>
        <a:graphic>
          <a:graphicData uri="http://schemas.openxmlformats.org/presentationml/2006/ole">
            <mc:AlternateContent xmlns:mc="http://schemas.openxmlformats.org/markup-compatibility/2006">
              <mc:Choice xmlns:v="urn:schemas-microsoft-com:vml" Requires="v">
                <p:oleObj spid="_x0000_s15373" name="Equation" r:id="rId9" imgW="228600" imgH="203040" progId="Equation.DSMT4">
                  <p:embed/>
                </p:oleObj>
              </mc:Choice>
              <mc:Fallback>
                <p:oleObj name="Equation" r:id="rId9" imgW="228600" imgH="203040" progId="Equation.DSMT4">
                  <p:embed/>
                  <p:pic>
                    <p:nvPicPr>
                      <p:cNvPr id="17" name="Object 16" descr="beta-"/>
                      <p:cNvPicPr/>
                      <p:nvPr/>
                    </p:nvPicPr>
                    <p:blipFill>
                      <a:blip r:embed="rId10"/>
                      <a:stretch>
                        <a:fillRect/>
                      </a:stretch>
                    </p:blipFill>
                    <p:spPr>
                      <a:xfrm>
                        <a:off x="4556919" y="2670896"/>
                        <a:ext cx="444500" cy="395432"/>
                      </a:xfrm>
                      <a:prstGeom prst="rect">
                        <a:avLst/>
                      </a:prstGeom>
                    </p:spPr>
                  </p:pic>
                </p:oleObj>
              </mc:Fallback>
            </mc:AlternateContent>
          </a:graphicData>
        </a:graphic>
      </p:graphicFrame>
      <p:sp>
        <p:nvSpPr>
          <p:cNvPr id="6" name="Content Placeholder 5"/>
          <p:cNvSpPr>
            <a:spLocks noGrp="1"/>
          </p:cNvSpPr>
          <p:nvPr>
            <p:ph sz="quarter" idx="16"/>
          </p:nvPr>
        </p:nvSpPr>
        <p:spPr>
          <a:xfrm>
            <a:off x="5110672" y="2667002"/>
            <a:ext cx="3579303" cy="431798"/>
          </a:xfrm>
        </p:spPr>
        <p:txBody>
          <a:bodyPr/>
          <a:lstStyle/>
          <a:p>
            <a:pPr marL="432" indent="0">
              <a:buNone/>
            </a:pPr>
            <a:r>
              <a:rPr lang="en-US" dirty="0"/>
              <a:t>D-glucose and vice versa</a:t>
            </a:r>
          </a:p>
        </p:txBody>
      </p:sp>
      <p:sp>
        <p:nvSpPr>
          <p:cNvPr id="7" name="Content Placeholder 6"/>
          <p:cNvSpPr>
            <a:spLocks noGrp="1"/>
          </p:cNvSpPr>
          <p:nvPr>
            <p:ph sz="quarter" idx="17"/>
          </p:nvPr>
        </p:nvSpPr>
        <p:spPr>
          <a:xfrm>
            <a:off x="457201" y="3205163"/>
            <a:ext cx="7785100" cy="427038"/>
          </a:xfrm>
        </p:spPr>
        <p:txBody>
          <a:bodyPr/>
          <a:lstStyle/>
          <a:p>
            <a:r>
              <a:rPr lang="en-US" dirty="0"/>
              <a:t>at any time, only a small amount of open chain forms</a:t>
            </a:r>
            <a:endParaRPr lang="en-IN" dirty="0"/>
          </a:p>
        </p:txBody>
      </p:sp>
      <p:pic>
        <p:nvPicPr>
          <p:cNvPr id="18" name="Content Placeholder 17" descr="The mutual rotation of alpha and beta D glucose Haworth structures, same as previous slide.">
            <a:extLst>
              <a:ext uri="{FF2B5EF4-FFF2-40B4-BE49-F238E27FC236}">
                <a16:creationId xmlns:a16="http://schemas.microsoft.com/office/drawing/2014/main" id="{37B7A91C-A38E-4081-9850-AD00841FA510}"/>
              </a:ext>
            </a:extLst>
          </p:cNvPr>
          <p:cNvPicPr>
            <a:picLocks noGrp="1" noChangeAspect="1"/>
          </p:cNvPicPr>
          <p:nvPr>
            <p:ph sz="quarter" idx="18"/>
          </p:nvPr>
        </p:nvPicPr>
        <p:blipFill>
          <a:blip r:embed="rId11"/>
          <a:stretch>
            <a:fillRect/>
          </a:stretch>
        </p:blipFill>
        <p:spPr>
          <a:xfrm>
            <a:off x="627538" y="3862259"/>
            <a:ext cx="7711124" cy="2274782"/>
          </a:xfrm>
          <a:prstGeom prst="rect">
            <a:avLst/>
          </a:prstGeom>
        </p:spPr>
      </p:pic>
    </p:spTree>
    <p:extLst>
      <p:ext uri="{BB962C8B-B14F-4D97-AF65-F5344CB8AC3E}">
        <p14:creationId xmlns:p14="http://schemas.microsoft.com/office/powerpoint/2010/main" val="3932898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Haworth Structures of Fructose</a:t>
            </a:r>
          </a:p>
        </p:txBody>
      </p:sp>
      <p:sp>
        <p:nvSpPr>
          <p:cNvPr id="3" name="Content Placeholder 2"/>
          <p:cNvSpPr>
            <a:spLocks noGrp="1"/>
          </p:cNvSpPr>
          <p:nvPr>
            <p:ph sz="quarter" idx="13"/>
          </p:nvPr>
        </p:nvSpPr>
        <p:spPr>
          <a:xfrm>
            <a:off x="457200" y="1556326"/>
            <a:ext cx="8229600" cy="1948873"/>
          </a:xfrm>
        </p:spPr>
        <p:txBody>
          <a:bodyPr/>
          <a:lstStyle/>
          <a:p>
            <a:pPr marL="432" indent="0">
              <a:buNone/>
            </a:pPr>
            <a:r>
              <a:rPr lang="en-US" dirty="0"/>
              <a:t>Fructose</a:t>
            </a:r>
          </a:p>
          <a:p>
            <a:r>
              <a:rPr lang="en-US" dirty="0"/>
              <a:t>is a ketohexose</a:t>
            </a:r>
          </a:p>
          <a:p>
            <a:r>
              <a:rPr lang="en-US" dirty="0"/>
              <a:t>forms a five-atom ring structure with carbon 2 at the right corner of the ring</a:t>
            </a:r>
            <a:endParaRPr lang="en-IN" dirty="0"/>
          </a:p>
        </p:txBody>
      </p:sp>
      <p:sp>
        <p:nvSpPr>
          <p:cNvPr id="4" name="Content Placeholder 3"/>
          <p:cNvSpPr>
            <a:spLocks noGrp="1"/>
          </p:cNvSpPr>
          <p:nvPr>
            <p:ph sz="quarter" idx="14"/>
          </p:nvPr>
        </p:nvSpPr>
        <p:spPr>
          <a:xfrm>
            <a:off x="457200" y="3581401"/>
            <a:ext cx="2501900" cy="419100"/>
          </a:xfrm>
        </p:spPr>
        <p:txBody>
          <a:bodyPr/>
          <a:lstStyle/>
          <a:p>
            <a:r>
              <a:rPr lang="en-IN" dirty="0"/>
              <a:t>forms when the</a:t>
            </a:r>
          </a:p>
        </p:txBody>
      </p:sp>
      <p:graphicFrame>
        <p:nvGraphicFramePr>
          <p:cNvPr id="13" name="Object 12" descr="Single bond O H group">
            <a:extLst>
              <a:ext uri="{FF2B5EF4-FFF2-40B4-BE49-F238E27FC236}">
                <a16:creationId xmlns:a16="http://schemas.microsoft.com/office/drawing/2014/main" id="{F2686B1F-F8D2-42BC-B48D-6E291C66C782}"/>
              </a:ext>
            </a:extLst>
          </p:cNvPr>
          <p:cNvGraphicFramePr>
            <a:graphicFrameLocks noChangeAspect="1"/>
          </p:cNvGraphicFramePr>
          <p:nvPr>
            <p:extLst/>
          </p:nvPr>
        </p:nvGraphicFramePr>
        <p:xfrm>
          <a:off x="3066185" y="3629026"/>
          <a:ext cx="1562100" cy="323850"/>
        </p:xfrm>
        <a:graphic>
          <a:graphicData uri="http://schemas.openxmlformats.org/presentationml/2006/ole">
            <mc:AlternateContent xmlns:mc="http://schemas.openxmlformats.org/markup-compatibility/2006">
              <mc:Choice xmlns:v="urn:schemas-microsoft-com:vml" Requires="v">
                <p:oleObj spid="_x0000_s16388" name="Equation" r:id="rId4" imgW="1714320" imgH="355320" progId="Equation.DSMT4">
                  <p:embed/>
                </p:oleObj>
              </mc:Choice>
              <mc:Fallback>
                <p:oleObj name="Equation" r:id="rId4" imgW="1714320" imgH="355320" progId="Equation.DSMT4">
                  <p:embed/>
                  <p:pic>
                    <p:nvPicPr>
                      <p:cNvPr id="13" name="Object 12" descr="Single bond O H group">
                        <a:extLst>
                          <a:ext uri="{FF2B5EF4-FFF2-40B4-BE49-F238E27FC236}">
                            <a16:creationId xmlns:a16="http://schemas.microsoft.com/office/drawing/2014/main" id="{F2686B1F-F8D2-42BC-B48D-6E291C66C782}"/>
                          </a:ext>
                        </a:extLst>
                      </p:cNvPr>
                      <p:cNvPicPr/>
                      <p:nvPr/>
                    </p:nvPicPr>
                    <p:blipFill>
                      <a:blip r:embed="rId5"/>
                      <a:stretch>
                        <a:fillRect/>
                      </a:stretch>
                    </p:blipFill>
                    <p:spPr>
                      <a:xfrm>
                        <a:off x="3066185" y="3629026"/>
                        <a:ext cx="1562100" cy="323850"/>
                      </a:xfrm>
                      <a:prstGeom prst="rect">
                        <a:avLst/>
                      </a:prstGeom>
                    </p:spPr>
                  </p:pic>
                </p:oleObj>
              </mc:Fallback>
            </mc:AlternateContent>
          </a:graphicData>
        </a:graphic>
      </p:graphicFrame>
      <p:sp>
        <p:nvSpPr>
          <p:cNvPr id="5" name="Content Placeholder 4"/>
          <p:cNvSpPr>
            <a:spLocks noGrp="1"/>
          </p:cNvSpPr>
          <p:nvPr>
            <p:ph sz="quarter" idx="15"/>
          </p:nvPr>
        </p:nvSpPr>
        <p:spPr>
          <a:xfrm>
            <a:off x="4735371" y="3581401"/>
            <a:ext cx="3354530" cy="419100"/>
          </a:xfrm>
        </p:spPr>
        <p:txBody>
          <a:bodyPr/>
          <a:lstStyle/>
          <a:p>
            <a:pPr marL="432" indent="0">
              <a:buNone/>
            </a:pPr>
            <a:r>
              <a:rPr lang="en-US" dirty="0"/>
              <a:t>on carbon 5 reacts with</a:t>
            </a:r>
            <a:endParaRPr lang="en-IN" dirty="0"/>
          </a:p>
        </p:txBody>
      </p:sp>
      <p:sp>
        <p:nvSpPr>
          <p:cNvPr id="6" name="Content Placeholder 5"/>
          <p:cNvSpPr>
            <a:spLocks noGrp="1"/>
          </p:cNvSpPr>
          <p:nvPr>
            <p:ph sz="quarter" idx="16"/>
          </p:nvPr>
        </p:nvSpPr>
        <p:spPr>
          <a:xfrm>
            <a:off x="457201" y="4076703"/>
            <a:ext cx="4737100" cy="444497"/>
          </a:xfrm>
        </p:spPr>
        <p:txBody>
          <a:bodyPr/>
          <a:lstStyle/>
          <a:p>
            <a:pPr marL="255600" indent="0">
              <a:buNone/>
            </a:pPr>
            <a:r>
              <a:rPr lang="en-US" dirty="0"/>
              <a:t>carbon 2 in the carbonyl group</a:t>
            </a:r>
            <a:endParaRPr lang="en-IN" dirty="0"/>
          </a:p>
        </p:txBody>
      </p:sp>
      <p:pic>
        <p:nvPicPr>
          <p:cNvPr id="14" name="Content Placeholder 13" descr="D-fructose is a 6-carbon column where C 1 is C H 2 O H. C 2 is double bonded to O to the right. For long description in Notes pane, press F6.">
            <a:extLst>
              <a:ext uri="{FF2B5EF4-FFF2-40B4-BE49-F238E27FC236}">
                <a16:creationId xmlns:a16="http://schemas.microsoft.com/office/drawing/2014/main" id="{9D756892-8834-4BCD-8F09-79AFEAD42DD2}"/>
              </a:ext>
            </a:extLst>
          </p:cNvPr>
          <p:cNvPicPr>
            <a:picLocks noGrp="1" noChangeAspect="1"/>
          </p:cNvPicPr>
          <p:nvPr>
            <p:ph sz="quarter" idx="17"/>
          </p:nvPr>
        </p:nvPicPr>
        <p:blipFill>
          <a:blip r:embed="rId6"/>
          <a:stretch>
            <a:fillRect/>
          </a:stretch>
        </p:blipFill>
        <p:spPr>
          <a:xfrm>
            <a:off x="2340636" y="4604833"/>
            <a:ext cx="4465902" cy="1694753"/>
          </a:xfrm>
          <a:prstGeom prst="rect">
            <a:avLst/>
          </a:prstGeom>
        </p:spPr>
      </p:pic>
    </p:spTree>
    <p:extLst>
      <p:ext uri="{BB962C8B-B14F-4D97-AF65-F5344CB8AC3E}">
        <p14:creationId xmlns:p14="http://schemas.microsoft.com/office/powerpoint/2010/main" val="3945163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3" name="Content Placeholder 2"/>
          <p:cNvSpPr>
            <a:spLocks noGrp="1"/>
          </p:cNvSpPr>
          <p:nvPr>
            <p:ph sz="quarter" idx="13"/>
          </p:nvPr>
        </p:nvSpPr>
        <p:spPr>
          <a:xfrm>
            <a:off x="457200" y="1556327"/>
            <a:ext cx="5638800" cy="424873"/>
          </a:xfrm>
        </p:spPr>
        <p:txBody>
          <a:bodyPr/>
          <a:lstStyle/>
          <a:p>
            <a:pPr marL="432" indent="0">
              <a:buNone/>
            </a:pPr>
            <a:r>
              <a:rPr lang="en-US" dirty="0"/>
              <a:t>Write the cyclic forms of D-galactose.</a:t>
            </a:r>
            <a:endParaRPr lang="en-IN" dirty="0"/>
          </a:p>
        </p:txBody>
      </p:sp>
      <p:pic>
        <p:nvPicPr>
          <p:cNvPr id="13" name="Content Placeholder 12" descr="C 1 is double bonded to O above and single bonded to H to the right. C 2 and C 5 have O H right and H left. C 3 and C 4 have H right and O H left. C 6 is C H 2 O H.">
            <a:extLst>
              <a:ext uri="{FF2B5EF4-FFF2-40B4-BE49-F238E27FC236}">
                <a16:creationId xmlns:a16="http://schemas.microsoft.com/office/drawing/2014/main" id="{5909ECCD-42B4-46B5-AD8A-EC4DB5F4BEE3}"/>
              </a:ext>
            </a:extLst>
          </p:cNvPr>
          <p:cNvPicPr>
            <a:picLocks noGrp="1" noChangeAspect="1"/>
          </p:cNvPicPr>
          <p:nvPr>
            <p:ph sz="quarter" idx="14"/>
          </p:nvPr>
        </p:nvPicPr>
        <p:blipFill>
          <a:blip r:embed="rId2"/>
          <a:stretch>
            <a:fillRect/>
          </a:stretch>
        </p:blipFill>
        <p:spPr>
          <a:xfrm>
            <a:off x="6745655" y="1556327"/>
            <a:ext cx="1774090" cy="3737172"/>
          </a:xfrm>
          <a:prstGeom prst="rect">
            <a:avLst/>
          </a:prstGeom>
        </p:spPr>
      </p:pic>
    </p:spTree>
    <p:extLst>
      <p:ext uri="{BB962C8B-B14F-4D97-AF65-F5344CB8AC3E}">
        <p14:creationId xmlns:p14="http://schemas.microsoft.com/office/powerpoint/2010/main" val="2662708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(1 of 3)</a:t>
            </a:r>
            <a:endParaRPr lang="en-IN" dirty="0"/>
          </a:p>
        </p:txBody>
      </p:sp>
      <p:sp>
        <p:nvSpPr>
          <p:cNvPr id="3" name="Content Placeholder 2"/>
          <p:cNvSpPr>
            <a:spLocks noGrp="1"/>
          </p:cNvSpPr>
          <p:nvPr>
            <p:ph sz="quarter" idx="13"/>
          </p:nvPr>
        </p:nvSpPr>
        <p:spPr>
          <a:xfrm>
            <a:off x="457200" y="1556327"/>
            <a:ext cx="7023100" cy="450273"/>
          </a:xfrm>
        </p:spPr>
        <p:txBody>
          <a:bodyPr/>
          <a:lstStyle/>
          <a:p>
            <a:pPr marL="432" indent="0">
              <a:buNone/>
            </a:pPr>
            <a:r>
              <a:rPr lang="en-US" b="1" dirty="0"/>
              <a:t>Step 1 Turn the Fischer projection clockwise by</a:t>
            </a:r>
            <a:endParaRPr lang="en-IN" b="1" dirty="0"/>
          </a:p>
        </p:txBody>
      </p:sp>
      <p:graphicFrame>
        <p:nvGraphicFramePr>
          <p:cNvPr id="13" name="Object 12" descr="90 degree."/>
          <p:cNvGraphicFramePr>
            <a:graphicFrameLocks noChangeAspect="1"/>
          </p:cNvGraphicFramePr>
          <p:nvPr>
            <p:extLst/>
          </p:nvPr>
        </p:nvGraphicFramePr>
        <p:xfrm>
          <a:off x="7578725" y="1608425"/>
          <a:ext cx="617538" cy="346075"/>
        </p:xfrm>
        <a:graphic>
          <a:graphicData uri="http://schemas.openxmlformats.org/presentationml/2006/ole">
            <mc:AlternateContent xmlns:mc="http://schemas.openxmlformats.org/markup-compatibility/2006">
              <mc:Choice xmlns:v="urn:schemas-microsoft-com:vml" Requires="v">
                <p:oleObj spid="_x0000_s17412" name="Equation" r:id="rId3" imgW="317160" imgH="177480" progId="Equation.DSMT4">
                  <p:embed/>
                </p:oleObj>
              </mc:Choice>
              <mc:Fallback>
                <p:oleObj name="Equation" r:id="rId3" imgW="317160" imgH="177480" progId="Equation.DSMT4">
                  <p:embed/>
                  <p:pic>
                    <p:nvPicPr>
                      <p:cNvPr id="13" name="Object 12" descr="90 degree."/>
                      <p:cNvPicPr/>
                      <p:nvPr/>
                    </p:nvPicPr>
                    <p:blipFill>
                      <a:blip r:embed="rId4"/>
                      <a:stretch>
                        <a:fillRect/>
                      </a:stretch>
                    </p:blipFill>
                    <p:spPr>
                      <a:xfrm>
                        <a:off x="7578725" y="1608425"/>
                        <a:ext cx="617538" cy="346075"/>
                      </a:xfrm>
                      <a:prstGeom prst="rect">
                        <a:avLst/>
                      </a:prstGeom>
                    </p:spPr>
                  </p:pic>
                </p:oleObj>
              </mc:Fallback>
            </mc:AlternateContent>
          </a:graphicData>
        </a:graphic>
      </p:graphicFrame>
      <p:pic>
        <p:nvPicPr>
          <p:cNvPr id="14" name="Content Placeholder 13" descr="C 1 is double bonded to O above and single bonded to H to the right. C 2 and C 5 have O H right and H left. C 3 and C 4 have H right and O H left. C 6 is C H 2 O H.">
            <a:extLst>
              <a:ext uri="{FF2B5EF4-FFF2-40B4-BE49-F238E27FC236}">
                <a16:creationId xmlns:a16="http://schemas.microsoft.com/office/drawing/2014/main" id="{27805335-8460-4684-8BFD-F591F9725B6C}"/>
              </a:ext>
            </a:extLst>
          </p:cNvPr>
          <p:cNvPicPr>
            <a:picLocks noGrp="1" noChangeAspect="1"/>
          </p:cNvPicPr>
          <p:nvPr>
            <p:ph sz="quarter" idx="14"/>
          </p:nvPr>
        </p:nvPicPr>
        <p:blipFill>
          <a:blip r:embed="rId5"/>
          <a:stretch>
            <a:fillRect/>
          </a:stretch>
        </p:blipFill>
        <p:spPr>
          <a:xfrm>
            <a:off x="457200" y="2250277"/>
            <a:ext cx="1734739" cy="3652375"/>
          </a:xfrm>
          <a:prstGeom prst="rect">
            <a:avLst/>
          </a:prstGeom>
        </p:spPr>
      </p:pic>
      <p:pic>
        <p:nvPicPr>
          <p:cNvPr id="15" name="Content Placeholder 14" descr="Rotate the column clockwise by 90 degrees.">
            <a:extLst>
              <a:ext uri="{FF2B5EF4-FFF2-40B4-BE49-F238E27FC236}">
                <a16:creationId xmlns:a16="http://schemas.microsoft.com/office/drawing/2014/main" id="{08B44150-3810-4BA7-A298-43B9B89EAB63}"/>
              </a:ext>
            </a:extLst>
          </p:cNvPr>
          <p:cNvPicPr>
            <a:picLocks noGrp="1" noChangeAspect="1"/>
          </p:cNvPicPr>
          <p:nvPr>
            <p:ph sz="quarter" idx="15"/>
          </p:nvPr>
        </p:nvPicPr>
        <p:blipFill>
          <a:blip r:embed="rId6"/>
          <a:stretch>
            <a:fillRect/>
          </a:stretch>
        </p:blipFill>
        <p:spPr>
          <a:xfrm>
            <a:off x="2650258" y="3570452"/>
            <a:ext cx="951058" cy="1012024"/>
          </a:xfrm>
          <a:prstGeom prst="rect">
            <a:avLst/>
          </a:prstGeom>
        </p:spPr>
      </p:pic>
      <p:pic>
        <p:nvPicPr>
          <p:cNvPr id="16" name="Content Placeholder 15" descr="A 6-carbon row is given. The carbons are ordered from C 6 to C 1 from left to right.">
            <a:extLst>
              <a:ext uri="{FF2B5EF4-FFF2-40B4-BE49-F238E27FC236}">
                <a16:creationId xmlns:a16="http://schemas.microsoft.com/office/drawing/2014/main" id="{A0756CF2-2851-4D10-991E-C7C75EBC2BA5}"/>
              </a:ext>
            </a:extLst>
          </p:cNvPr>
          <p:cNvPicPr>
            <a:picLocks noGrp="1" noChangeAspect="1"/>
          </p:cNvPicPr>
          <p:nvPr>
            <p:ph sz="quarter" idx="16"/>
          </p:nvPr>
        </p:nvPicPr>
        <p:blipFill>
          <a:blip r:embed="rId7"/>
          <a:stretch>
            <a:fillRect/>
          </a:stretch>
        </p:blipFill>
        <p:spPr>
          <a:xfrm>
            <a:off x="3968750" y="3446463"/>
            <a:ext cx="4602879" cy="1268078"/>
          </a:xfrm>
          <a:prstGeom prst="rect">
            <a:avLst/>
          </a:prstGeom>
        </p:spPr>
      </p:pic>
    </p:spTree>
    <p:extLst>
      <p:ext uri="{BB962C8B-B14F-4D97-AF65-F5344CB8AC3E}">
        <p14:creationId xmlns:p14="http://schemas.microsoft.com/office/powerpoint/2010/main" val="35582138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(2 of 3)</a:t>
            </a:r>
            <a:endParaRPr lang="en-IN" dirty="0"/>
          </a:p>
        </p:txBody>
      </p:sp>
      <p:sp>
        <p:nvSpPr>
          <p:cNvPr id="3" name="Content Placeholder 2"/>
          <p:cNvSpPr>
            <a:spLocks noGrp="1"/>
          </p:cNvSpPr>
          <p:nvPr>
            <p:ph sz="quarter" idx="13"/>
          </p:nvPr>
        </p:nvSpPr>
        <p:spPr>
          <a:xfrm>
            <a:off x="457200" y="1556327"/>
            <a:ext cx="8229600" cy="1199573"/>
          </a:xfrm>
        </p:spPr>
        <p:txBody>
          <a:bodyPr/>
          <a:lstStyle/>
          <a:p>
            <a:pPr marL="0" indent="0">
              <a:buNone/>
            </a:pPr>
            <a:r>
              <a:rPr lang="en-US" b="1" dirty="0"/>
              <a:t>Step 2 Fold clockwise to make a hexagon, rotate the groups on carbon 5, and bond the O on carbon 5 to carbon 1.</a:t>
            </a:r>
          </a:p>
        </p:txBody>
      </p:sp>
      <p:sp>
        <p:nvSpPr>
          <p:cNvPr id="4" name="Content Placeholder 3"/>
          <p:cNvSpPr>
            <a:spLocks noGrp="1"/>
          </p:cNvSpPr>
          <p:nvPr>
            <p:ph sz="quarter" idx="14"/>
          </p:nvPr>
        </p:nvSpPr>
        <p:spPr>
          <a:xfrm>
            <a:off x="457200" y="2895601"/>
            <a:ext cx="6019800" cy="444500"/>
          </a:xfrm>
        </p:spPr>
        <p:txBody>
          <a:bodyPr/>
          <a:lstStyle/>
          <a:p>
            <a:r>
              <a:rPr lang="en-US" dirty="0"/>
              <a:t>Place the carbon 6 group above the ring.</a:t>
            </a:r>
            <a:endParaRPr lang="en-IN" dirty="0"/>
          </a:p>
        </p:txBody>
      </p:sp>
      <p:sp>
        <p:nvSpPr>
          <p:cNvPr id="5" name="Content Placeholder 4"/>
          <p:cNvSpPr>
            <a:spLocks noGrp="1"/>
          </p:cNvSpPr>
          <p:nvPr>
            <p:ph sz="quarter" idx="15"/>
          </p:nvPr>
        </p:nvSpPr>
        <p:spPr>
          <a:xfrm>
            <a:off x="457201" y="3446463"/>
            <a:ext cx="1600200" cy="427037"/>
          </a:xfrm>
        </p:spPr>
        <p:txBody>
          <a:bodyPr/>
          <a:lstStyle/>
          <a:p>
            <a:r>
              <a:rPr lang="en-IN" dirty="0"/>
              <a:t>Write the</a:t>
            </a:r>
          </a:p>
        </p:txBody>
      </p:sp>
      <p:graphicFrame>
        <p:nvGraphicFramePr>
          <p:cNvPr id="13" name="Object 12" descr="Single bond O H group">
            <a:extLst>
              <a:ext uri="{FF2B5EF4-FFF2-40B4-BE49-F238E27FC236}">
                <a16:creationId xmlns:a16="http://schemas.microsoft.com/office/drawing/2014/main" id="{0D8EEA3C-B451-491A-B03C-F2C19F1D3C78}"/>
              </a:ext>
            </a:extLst>
          </p:cNvPr>
          <p:cNvGraphicFramePr>
            <a:graphicFrameLocks noChangeAspect="1"/>
          </p:cNvGraphicFramePr>
          <p:nvPr>
            <p:extLst/>
          </p:nvPr>
        </p:nvGraphicFramePr>
        <p:xfrm>
          <a:off x="2198834" y="3498056"/>
          <a:ext cx="1597025" cy="323850"/>
        </p:xfrm>
        <a:graphic>
          <a:graphicData uri="http://schemas.openxmlformats.org/presentationml/2006/ole">
            <mc:AlternateContent xmlns:mc="http://schemas.openxmlformats.org/markup-compatibility/2006">
              <mc:Choice xmlns:v="urn:schemas-microsoft-com:vml" Requires="v">
                <p:oleObj spid="_x0000_s18438" name="Equation" r:id="rId4" imgW="1752480" imgH="355320" progId="Equation.DSMT4">
                  <p:embed/>
                </p:oleObj>
              </mc:Choice>
              <mc:Fallback>
                <p:oleObj name="Equation" r:id="rId4" imgW="1752480" imgH="355320" progId="Equation.DSMT4">
                  <p:embed/>
                  <p:pic>
                    <p:nvPicPr>
                      <p:cNvPr id="13" name="Object 12" descr="Single bond O H group">
                        <a:extLst>
                          <a:ext uri="{FF2B5EF4-FFF2-40B4-BE49-F238E27FC236}">
                            <a16:creationId xmlns:a16="http://schemas.microsoft.com/office/drawing/2014/main" id="{0D8EEA3C-B451-491A-B03C-F2C19F1D3C78}"/>
                          </a:ext>
                        </a:extLst>
                      </p:cNvPr>
                      <p:cNvPicPr/>
                      <p:nvPr/>
                    </p:nvPicPr>
                    <p:blipFill>
                      <a:blip r:embed="rId5"/>
                      <a:stretch>
                        <a:fillRect/>
                      </a:stretch>
                    </p:blipFill>
                    <p:spPr>
                      <a:xfrm>
                        <a:off x="2198834" y="3498056"/>
                        <a:ext cx="1597025" cy="323850"/>
                      </a:xfrm>
                      <a:prstGeom prst="rect">
                        <a:avLst/>
                      </a:prstGeom>
                    </p:spPr>
                  </p:pic>
                </p:oleObj>
              </mc:Fallback>
            </mc:AlternateContent>
          </a:graphicData>
        </a:graphic>
      </p:graphicFrame>
      <p:sp>
        <p:nvSpPr>
          <p:cNvPr id="6" name="Content Placeholder 5"/>
          <p:cNvSpPr>
            <a:spLocks noGrp="1"/>
          </p:cNvSpPr>
          <p:nvPr>
            <p:ph sz="quarter" idx="16"/>
          </p:nvPr>
        </p:nvSpPr>
        <p:spPr>
          <a:xfrm>
            <a:off x="3937293" y="3446463"/>
            <a:ext cx="1765008" cy="427037"/>
          </a:xfrm>
        </p:spPr>
        <p:txBody>
          <a:bodyPr/>
          <a:lstStyle/>
          <a:p>
            <a:pPr marL="432" indent="0">
              <a:buNone/>
            </a:pPr>
            <a:r>
              <a:rPr lang="en-US" dirty="0"/>
              <a:t>on carbon 2</a:t>
            </a:r>
            <a:endParaRPr lang="en-IN" dirty="0"/>
          </a:p>
        </p:txBody>
      </p:sp>
      <p:sp>
        <p:nvSpPr>
          <p:cNvPr id="7" name="Content Placeholder 6"/>
          <p:cNvSpPr>
            <a:spLocks noGrp="1"/>
          </p:cNvSpPr>
          <p:nvPr>
            <p:ph sz="quarter" idx="17"/>
          </p:nvPr>
        </p:nvSpPr>
        <p:spPr>
          <a:xfrm>
            <a:off x="454026" y="3960812"/>
            <a:ext cx="3444874" cy="434976"/>
          </a:xfrm>
        </p:spPr>
        <p:txBody>
          <a:bodyPr/>
          <a:lstStyle/>
          <a:p>
            <a:pPr marL="255600" indent="0">
              <a:buNone/>
            </a:pPr>
            <a:r>
              <a:rPr lang="en-US" dirty="0"/>
              <a:t>below the ring and the</a:t>
            </a:r>
            <a:endParaRPr lang="en-IN" dirty="0"/>
          </a:p>
        </p:txBody>
      </p:sp>
      <p:graphicFrame>
        <p:nvGraphicFramePr>
          <p:cNvPr id="14" name="Object 13" descr="Single bond O H groups">
            <a:extLst>
              <a:ext uri="{FF2B5EF4-FFF2-40B4-BE49-F238E27FC236}">
                <a16:creationId xmlns:a16="http://schemas.microsoft.com/office/drawing/2014/main" id="{E152333D-39A2-4311-B79F-C18A0FE39C67}"/>
              </a:ext>
            </a:extLst>
          </p:cNvPr>
          <p:cNvGraphicFramePr>
            <a:graphicFrameLocks noChangeAspect="1"/>
          </p:cNvGraphicFramePr>
          <p:nvPr>
            <p:extLst/>
          </p:nvPr>
        </p:nvGraphicFramePr>
        <p:xfrm>
          <a:off x="4057597" y="4016375"/>
          <a:ext cx="1793875" cy="323850"/>
        </p:xfrm>
        <a:graphic>
          <a:graphicData uri="http://schemas.openxmlformats.org/presentationml/2006/ole">
            <mc:AlternateContent xmlns:mc="http://schemas.openxmlformats.org/markup-compatibility/2006">
              <mc:Choice xmlns:v="urn:schemas-microsoft-com:vml" Requires="v">
                <p:oleObj spid="_x0000_s18439" name="Equation" r:id="rId6" imgW="1968480" imgH="355320" progId="Equation.DSMT4">
                  <p:embed/>
                </p:oleObj>
              </mc:Choice>
              <mc:Fallback>
                <p:oleObj name="Equation" r:id="rId6" imgW="1968480" imgH="355320" progId="Equation.DSMT4">
                  <p:embed/>
                  <p:pic>
                    <p:nvPicPr>
                      <p:cNvPr id="14" name="Object 13" descr="Single bond O H groups">
                        <a:extLst>
                          <a:ext uri="{FF2B5EF4-FFF2-40B4-BE49-F238E27FC236}">
                            <a16:creationId xmlns:a16="http://schemas.microsoft.com/office/drawing/2014/main" id="{E152333D-39A2-4311-B79F-C18A0FE39C67}"/>
                          </a:ext>
                        </a:extLst>
                      </p:cNvPr>
                      <p:cNvPicPr/>
                      <p:nvPr/>
                    </p:nvPicPr>
                    <p:blipFill>
                      <a:blip r:embed="rId7"/>
                      <a:stretch>
                        <a:fillRect/>
                      </a:stretch>
                    </p:blipFill>
                    <p:spPr>
                      <a:xfrm>
                        <a:off x="4057597" y="4016375"/>
                        <a:ext cx="1793875" cy="323850"/>
                      </a:xfrm>
                      <a:prstGeom prst="rect">
                        <a:avLst/>
                      </a:prstGeom>
                    </p:spPr>
                  </p:pic>
                </p:oleObj>
              </mc:Fallback>
            </mc:AlternateContent>
          </a:graphicData>
        </a:graphic>
      </p:graphicFrame>
      <p:sp>
        <p:nvSpPr>
          <p:cNvPr id="8" name="Content Placeholder 7"/>
          <p:cNvSpPr>
            <a:spLocks noGrp="1"/>
          </p:cNvSpPr>
          <p:nvPr>
            <p:ph sz="quarter" idx="18"/>
          </p:nvPr>
        </p:nvSpPr>
        <p:spPr>
          <a:xfrm>
            <a:off x="457201" y="4455318"/>
            <a:ext cx="6019800" cy="446882"/>
          </a:xfrm>
        </p:spPr>
        <p:txBody>
          <a:bodyPr/>
          <a:lstStyle/>
          <a:p>
            <a:pPr marL="255600" indent="0">
              <a:buNone/>
            </a:pPr>
            <a:r>
              <a:rPr lang="en-US" dirty="0"/>
              <a:t>on carbon 3 and carbon 4 above the ring.</a:t>
            </a:r>
            <a:endParaRPr lang="en-IN" dirty="0"/>
          </a:p>
        </p:txBody>
      </p:sp>
      <p:pic>
        <p:nvPicPr>
          <p:cNvPr id="15" name="Content Placeholder 14" descr="The Fischer projection is rearranged into a cyclic formation. For long description in Notes pane, press F6.">
            <a:extLst>
              <a:ext uri="{FF2B5EF4-FFF2-40B4-BE49-F238E27FC236}">
                <a16:creationId xmlns:a16="http://schemas.microsoft.com/office/drawing/2014/main" id="{5B3255BF-1B3D-430D-BF03-1D2AAECC234C}"/>
              </a:ext>
            </a:extLst>
          </p:cNvPr>
          <p:cNvPicPr>
            <a:picLocks noGrp="1" noChangeAspect="1"/>
          </p:cNvPicPr>
          <p:nvPr>
            <p:ph sz="quarter" idx="19"/>
          </p:nvPr>
        </p:nvPicPr>
        <p:blipFill>
          <a:blip r:embed="rId8"/>
          <a:stretch>
            <a:fillRect/>
          </a:stretch>
        </p:blipFill>
        <p:spPr>
          <a:xfrm>
            <a:off x="6802845" y="3446463"/>
            <a:ext cx="1887130" cy="1942095"/>
          </a:xfrm>
          <a:prstGeom prst="rect">
            <a:avLst/>
          </a:prstGeom>
        </p:spPr>
      </p:pic>
    </p:spTree>
    <p:extLst>
      <p:ext uri="{BB962C8B-B14F-4D97-AF65-F5344CB8AC3E}">
        <p14:creationId xmlns:p14="http://schemas.microsoft.com/office/powerpoint/2010/main" val="37171036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 </a:t>
            </a:r>
            <a:r>
              <a:rPr lang="en-IN" sz="2000" b="0" dirty="0"/>
              <a:t>(3 of 3)</a:t>
            </a:r>
            <a:endParaRPr lang="en-IN" dirty="0"/>
          </a:p>
        </p:txBody>
      </p:sp>
      <p:sp>
        <p:nvSpPr>
          <p:cNvPr id="3" name="Content Placeholder 2"/>
          <p:cNvSpPr>
            <a:spLocks noGrp="1"/>
          </p:cNvSpPr>
          <p:nvPr>
            <p:ph sz="quarter" idx="13"/>
          </p:nvPr>
        </p:nvSpPr>
        <p:spPr>
          <a:xfrm>
            <a:off x="457200" y="1556327"/>
            <a:ext cx="3149600" cy="412173"/>
          </a:xfrm>
        </p:spPr>
        <p:txBody>
          <a:bodyPr/>
          <a:lstStyle/>
          <a:p>
            <a:pPr marL="432" indent="0">
              <a:buNone/>
            </a:pPr>
            <a:r>
              <a:rPr lang="en-US" b="1" dirty="0"/>
              <a:t>Step 3 Draw the new</a:t>
            </a:r>
            <a:endParaRPr lang="en-IN" b="1" dirty="0"/>
          </a:p>
        </p:txBody>
      </p:sp>
      <p:graphicFrame>
        <p:nvGraphicFramePr>
          <p:cNvPr id="13" name="Object 12" descr="Single bond O H group">
            <a:extLst>
              <a:ext uri="{FF2B5EF4-FFF2-40B4-BE49-F238E27FC236}">
                <a16:creationId xmlns:a16="http://schemas.microsoft.com/office/drawing/2014/main" id="{3FE9A34C-27BC-45FC-B4BC-06FE30DA8D9B}"/>
              </a:ext>
            </a:extLst>
          </p:cNvPr>
          <p:cNvGraphicFramePr>
            <a:graphicFrameLocks noChangeAspect="1"/>
          </p:cNvGraphicFramePr>
          <p:nvPr>
            <p:extLst/>
          </p:nvPr>
        </p:nvGraphicFramePr>
        <p:xfrm>
          <a:off x="3658490" y="1595040"/>
          <a:ext cx="1664753" cy="330360"/>
        </p:xfrm>
        <a:graphic>
          <a:graphicData uri="http://schemas.openxmlformats.org/presentationml/2006/ole">
            <mc:AlternateContent xmlns:mc="http://schemas.openxmlformats.org/markup-compatibility/2006">
              <mc:Choice xmlns:v="urn:schemas-microsoft-com:vml" Requires="v">
                <p:oleObj spid="_x0000_s19468" name="Equation" r:id="rId3" imgW="1790640" imgH="355320" progId="Equation.DSMT4">
                  <p:embed/>
                </p:oleObj>
              </mc:Choice>
              <mc:Fallback>
                <p:oleObj name="Equation" r:id="rId3" imgW="1790640" imgH="355320" progId="Equation.DSMT4">
                  <p:embed/>
                  <p:pic>
                    <p:nvPicPr>
                      <p:cNvPr id="13" name="Object 12" descr="Single bond O H group">
                        <a:extLst>
                          <a:ext uri="{FF2B5EF4-FFF2-40B4-BE49-F238E27FC236}">
                            <a16:creationId xmlns:a16="http://schemas.microsoft.com/office/drawing/2014/main" id="{3FE9A34C-27BC-45FC-B4BC-06FE30DA8D9B}"/>
                          </a:ext>
                        </a:extLst>
                      </p:cNvPr>
                      <p:cNvPicPr/>
                      <p:nvPr/>
                    </p:nvPicPr>
                    <p:blipFill>
                      <a:blip r:embed="rId4"/>
                      <a:stretch>
                        <a:fillRect/>
                      </a:stretch>
                    </p:blipFill>
                    <p:spPr>
                      <a:xfrm>
                        <a:off x="3658490" y="1595040"/>
                        <a:ext cx="1664753" cy="330360"/>
                      </a:xfrm>
                      <a:prstGeom prst="rect">
                        <a:avLst/>
                      </a:prstGeom>
                    </p:spPr>
                  </p:pic>
                </p:oleObj>
              </mc:Fallback>
            </mc:AlternateContent>
          </a:graphicData>
        </a:graphic>
      </p:graphicFrame>
      <p:sp>
        <p:nvSpPr>
          <p:cNvPr id="4" name="Content Placeholder 3"/>
          <p:cNvSpPr>
            <a:spLocks noGrp="1"/>
          </p:cNvSpPr>
          <p:nvPr>
            <p:ph sz="quarter" idx="14"/>
          </p:nvPr>
        </p:nvSpPr>
        <p:spPr>
          <a:xfrm>
            <a:off x="5413033" y="1556327"/>
            <a:ext cx="2918168" cy="412173"/>
          </a:xfrm>
        </p:spPr>
        <p:txBody>
          <a:bodyPr/>
          <a:lstStyle/>
          <a:p>
            <a:pPr marL="432" indent="0">
              <a:buNone/>
            </a:pPr>
            <a:r>
              <a:rPr lang="en-US" b="1" dirty="0"/>
              <a:t>on carbon 1 below</a:t>
            </a:r>
            <a:endParaRPr lang="en-IN" b="1" dirty="0"/>
          </a:p>
        </p:txBody>
      </p:sp>
      <p:sp>
        <p:nvSpPr>
          <p:cNvPr id="5" name="Content Placeholder 4"/>
          <p:cNvSpPr>
            <a:spLocks noGrp="1"/>
          </p:cNvSpPr>
          <p:nvPr>
            <p:ph sz="quarter" idx="15"/>
          </p:nvPr>
        </p:nvSpPr>
        <p:spPr>
          <a:xfrm>
            <a:off x="469901" y="2044700"/>
            <a:ext cx="2895600" cy="419099"/>
          </a:xfrm>
        </p:spPr>
        <p:txBody>
          <a:bodyPr/>
          <a:lstStyle/>
          <a:p>
            <a:pPr marL="432" indent="0">
              <a:buNone/>
            </a:pPr>
            <a:r>
              <a:rPr lang="en-US" b="1" dirty="0"/>
              <a:t>the ring to give the</a:t>
            </a:r>
            <a:endParaRPr lang="en-IN" dirty="0"/>
          </a:p>
        </p:txBody>
      </p:sp>
      <p:graphicFrame>
        <p:nvGraphicFramePr>
          <p:cNvPr id="14" name="Object 13" descr="alpha"/>
          <p:cNvGraphicFramePr>
            <a:graphicFrameLocks noChangeAspect="1"/>
          </p:cNvGraphicFramePr>
          <p:nvPr>
            <p:extLst/>
          </p:nvPr>
        </p:nvGraphicFramePr>
        <p:xfrm>
          <a:off x="3427809" y="2085869"/>
          <a:ext cx="357981" cy="330042"/>
        </p:xfrm>
        <a:graphic>
          <a:graphicData uri="http://schemas.openxmlformats.org/presentationml/2006/ole">
            <mc:AlternateContent xmlns:mc="http://schemas.openxmlformats.org/markup-compatibility/2006">
              <mc:Choice xmlns:v="urn:schemas-microsoft-com:vml" Requires="v">
                <p:oleObj spid="_x0000_s19469" name="Equation" r:id="rId5" imgW="152280" imgH="139680" progId="Equation.DSMT4">
                  <p:embed/>
                </p:oleObj>
              </mc:Choice>
              <mc:Fallback>
                <p:oleObj name="Equation" r:id="rId5" imgW="152280" imgH="139680" progId="Equation.DSMT4">
                  <p:embed/>
                  <p:pic>
                    <p:nvPicPr>
                      <p:cNvPr id="14" name="Object 13" descr="alpha"/>
                      <p:cNvPicPr/>
                      <p:nvPr/>
                    </p:nvPicPr>
                    <p:blipFill>
                      <a:blip r:embed="rId6"/>
                      <a:stretch>
                        <a:fillRect/>
                      </a:stretch>
                    </p:blipFill>
                    <p:spPr>
                      <a:xfrm>
                        <a:off x="3427809" y="2085869"/>
                        <a:ext cx="357981" cy="330042"/>
                      </a:xfrm>
                      <a:prstGeom prst="rect">
                        <a:avLst/>
                      </a:prstGeom>
                    </p:spPr>
                  </p:pic>
                </p:oleObj>
              </mc:Fallback>
            </mc:AlternateContent>
          </a:graphicData>
        </a:graphic>
      </p:graphicFrame>
      <p:sp>
        <p:nvSpPr>
          <p:cNvPr id="6" name="Content Placeholder 5"/>
          <p:cNvSpPr>
            <a:spLocks noGrp="1"/>
          </p:cNvSpPr>
          <p:nvPr>
            <p:ph sz="quarter" idx="16"/>
          </p:nvPr>
        </p:nvSpPr>
        <p:spPr>
          <a:xfrm>
            <a:off x="3873499" y="2044700"/>
            <a:ext cx="4165602" cy="419099"/>
          </a:xfrm>
        </p:spPr>
        <p:txBody>
          <a:bodyPr/>
          <a:lstStyle/>
          <a:p>
            <a:pPr marL="432" indent="0">
              <a:buNone/>
            </a:pPr>
            <a:r>
              <a:rPr lang="en-US" b="1" dirty="0"/>
              <a:t>isomer or above the ring to</a:t>
            </a:r>
            <a:endParaRPr lang="en-IN" dirty="0"/>
          </a:p>
        </p:txBody>
      </p:sp>
      <p:sp>
        <p:nvSpPr>
          <p:cNvPr id="7" name="Content Placeholder 6"/>
          <p:cNvSpPr>
            <a:spLocks noGrp="1"/>
          </p:cNvSpPr>
          <p:nvPr>
            <p:ph sz="quarter" idx="17"/>
          </p:nvPr>
        </p:nvSpPr>
        <p:spPr>
          <a:xfrm>
            <a:off x="457201" y="2558681"/>
            <a:ext cx="1333500" cy="425820"/>
          </a:xfrm>
        </p:spPr>
        <p:txBody>
          <a:bodyPr/>
          <a:lstStyle/>
          <a:p>
            <a:pPr marL="432" indent="0">
              <a:buNone/>
            </a:pPr>
            <a:r>
              <a:rPr lang="en-US" b="1" dirty="0"/>
              <a:t>give the</a:t>
            </a:r>
            <a:endParaRPr lang="en-IN" dirty="0"/>
          </a:p>
        </p:txBody>
      </p:sp>
      <p:graphicFrame>
        <p:nvGraphicFramePr>
          <p:cNvPr id="15" name="Object 14" descr="beta"/>
          <p:cNvGraphicFramePr>
            <a:graphicFrameLocks noChangeAspect="1"/>
          </p:cNvGraphicFramePr>
          <p:nvPr>
            <p:extLst/>
          </p:nvPr>
        </p:nvGraphicFramePr>
        <p:xfrm>
          <a:off x="1858582" y="2573481"/>
          <a:ext cx="321436" cy="396219"/>
        </p:xfrm>
        <a:graphic>
          <a:graphicData uri="http://schemas.openxmlformats.org/presentationml/2006/ole">
            <mc:AlternateContent xmlns:mc="http://schemas.openxmlformats.org/markup-compatibility/2006">
              <mc:Choice xmlns:v="urn:schemas-microsoft-com:vml" Requires="v">
                <p:oleObj spid="_x0000_s19470" name="Equation" r:id="rId7" imgW="164880" imgH="203040" progId="Equation.DSMT4">
                  <p:embed/>
                </p:oleObj>
              </mc:Choice>
              <mc:Fallback>
                <p:oleObj name="Equation" r:id="rId7" imgW="164880" imgH="203040" progId="Equation.DSMT4">
                  <p:embed/>
                  <p:pic>
                    <p:nvPicPr>
                      <p:cNvPr id="15" name="Object 14" descr="beta"/>
                      <p:cNvPicPr/>
                      <p:nvPr/>
                    </p:nvPicPr>
                    <p:blipFill>
                      <a:blip r:embed="rId8"/>
                      <a:stretch>
                        <a:fillRect/>
                      </a:stretch>
                    </p:blipFill>
                    <p:spPr>
                      <a:xfrm>
                        <a:off x="1858582" y="2573481"/>
                        <a:ext cx="321436" cy="396219"/>
                      </a:xfrm>
                      <a:prstGeom prst="rect">
                        <a:avLst/>
                      </a:prstGeom>
                    </p:spPr>
                  </p:pic>
                </p:oleObj>
              </mc:Fallback>
            </mc:AlternateContent>
          </a:graphicData>
        </a:graphic>
      </p:graphicFrame>
      <p:sp>
        <p:nvSpPr>
          <p:cNvPr id="8" name="Content Placeholder 7"/>
          <p:cNvSpPr>
            <a:spLocks noGrp="1"/>
          </p:cNvSpPr>
          <p:nvPr>
            <p:ph sz="quarter" idx="18"/>
          </p:nvPr>
        </p:nvSpPr>
        <p:spPr>
          <a:xfrm>
            <a:off x="2336801" y="2558681"/>
            <a:ext cx="1270000" cy="411019"/>
          </a:xfrm>
        </p:spPr>
        <p:txBody>
          <a:bodyPr/>
          <a:lstStyle/>
          <a:p>
            <a:pPr marL="432" indent="0">
              <a:buNone/>
            </a:pPr>
            <a:r>
              <a:rPr lang="en-US" b="1" dirty="0"/>
              <a:t>isomer.</a:t>
            </a:r>
            <a:endParaRPr lang="en-IN" dirty="0"/>
          </a:p>
        </p:txBody>
      </p:sp>
      <p:pic>
        <p:nvPicPr>
          <p:cNvPr id="16" name="Content Placeholder 15" descr="The ring structure has 5 carbons and 1 O at its corners. C 1 is single bonded to O H down and right and single bonded to H up and right.">
            <a:extLst>
              <a:ext uri="{FF2B5EF4-FFF2-40B4-BE49-F238E27FC236}">
                <a16:creationId xmlns:a16="http://schemas.microsoft.com/office/drawing/2014/main" id="{98CFA826-42BA-4D5E-838F-BC09D5B8802E}"/>
              </a:ext>
            </a:extLst>
          </p:cNvPr>
          <p:cNvPicPr>
            <a:picLocks noGrp="1" noChangeAspect="1"/>
          </p:cNvPicPr>
          <p:nvPr>
            <p:ph sz="quarter" idx="19"/>
          </p:nvPr>
        </p:nvPicPr>
        <p:blipFill>
          <a:blip r:embed="rId9"/>
          <a:stretch>
            <a:fillRect/>
          </a:stretch>
        </p:blipFill>
        <p:spPr>
          <a:xfrm>
            <a:off x="1027969" y="3257885"/>
            <a:ext cx="2578832" cy="1993565"/>
          </a:xfrm>
          <a:prstGeom prst="rect">
            <a:avLst/>
          </a:prstGeom>
        </p:spPr>
      </p:pic>
      <p:graphicFrame>
        <p:nvGraphicFramePr>
          <p:cNvPr id="18" name="Object 17" descr="alpha"/>
          <p:cNvGraphicFramePr>
            <a:graphicFrameLocks noChangeAspect="1"/>
          </p:cNvGraphicFramePr>
          <p:nvPr>
            <p:extLst/>
          </p:nvPr>
        </p:nvGraphicFramePr>
        <p:xfrm>
          <a:off x="855663" y="5416550"/>
          <a:ext cx="536575" cy="330200"/>
        </p:xfrm>
        <a:graphic>
          <a:graphicData uri="http://schemas.openxmlformats.org/presentationml/2006/ole">
            <mc:AlternateContent xmlns:mc="http://schemas.openxmlformats.org/markup-compatibility/2006">
              <mc:Choice xmlns:v="urn:schemas-microsoft-com:vml" Requires="v">
                <p:oleObj spid="_x0000_s19471" name="Equation" r:id="rId10" imgW="228600" imgH="139680" progId="Equation.DSMT4">
                  <p:embed/>
                </p:oleObj>
              </mc:Choice>
              <mc:Fallback>
                <p:oleObj name="Equation" r:id="rId10" imgW="228600" imgH="139680" progId="Equation.DSMT4">
                  <p:embed/>
                  <p:pic>
                    <p:nvPicPr>
                      <p:cNvPr id="18" name="Object 17" descr="alpha"/>
                      <p:cNvPicPr/>
                      <p:nvPr/>
                    </p:nvPicPr>
                    <p:blipFill>
                      <a:blip r:embed="rId11"/>
                      <a:stretch>
                        <a:fillRect/>
                      </a:stretch>
                    </p:blipFill>
                    <p:spPr>
                      <a:xfrm>
                        <a:off x="855663" y="5416550"/>
                        <a:ext cx="536575" cy="330200"/>
                      </a:xfrm>
                      <a:prstGeom prst="rect">
                        <a:avLst/>
                      </a:prstGeom>
                    </p:spPr>
                  </p:pic>
                </p:oleObj>
              </mc:Fallback>
            </mc:AlternateContent>
          </a:graphicData>
        </a:graphic>
      </p:graphicFrame>
      <p:sp>
        <p:nvSpPr>
          <p:cNvPr id="10" name="Content Placeholder 9"/>
          <p:cNvSpPr>
            <a:spLocks noGrp="1"/>
          </p:cNvSpPr>
          <p:nvPr>
            <p:ph sz="quarter" idx="20"/>
          </p:nvPr>
        </p:nvSpPr>
        <p:spPr>
          <a:xfrm>
            <a:off x="1574800" y="5372100"/>
            <a:ext cx="1854201" cy="419100"/>
          </a:xfrm>
        </p:spPr>
        <p:txBody>
          <a:bodyPr/>
          <a:lstStyle/>
          <a:p>
            <a:pPr marL="432" indent="0">
              <a:buNone/>
            </a:pPr>
            <a:r>
              <a:rPr lang="en-IN" cap="small" dirty="0"/>
              <a:t>D</a:t>
            </a:r>
            <a:r>
              <a:rPr lang="en-IN" dirty="0"/>
              <a:t>-Galactose</a:t>
            </a:r>
          </a:p>
        </p:txBody>
      </p:sp>
      <p:pic>
        <p:nvPicPr>
          <p:cNvPr id="17" name="Content Placeholder 16" descr="The ring structure has 5 carbons and 1 O at its corners. C 1 is single bonded to O H up and right and single bonded to H down and right.">
            <a:extLst>
              <a:ext uri="{FF2B5EF4-FFF2-40B4-BE49-F238E27FC236}">
                <a16:creationId xmlns:a16="http://schemas.microsoft.com/office/drawing/2014/main" id="{9286B554-06C4-49D6-A14F-2C4EAF08D8D2}"/>
              </a:ext>
            </a:extLst>
          </p:cNvPr>
          <p:cNvPicPr>
            <a:picLocks noGrp="1" noChangeAspect="1"/>
          </p:cNvPicPr>
          <p:nvPr>
            <p:ph sz="quarter" idx="21"/>
          </p:nvPr>
        </p:nvPicPr>
        <p:blipFill>
          <a:blip r:embed="rId12"/>
          <a:stretch>
            <a:fillRect/>
          </a:stretch>
        </p:blipFill>
        <p:spPr>
          <a:xfrm>
            <a:off x="5147223" y="3239595"/>
            <a:ext cx="2582711" cy="2011855"/>
          </a:xfrm>
          <a:prstGeom prst="rect">
            <a:avLst/>
          </a:prstGeom>
        </p:spPr>
      </p:pic>
      <p:graphicFrame>
        <p:nvGraphicFramePr>
          <p:cNvPr id="19" name="Object 18" descr="beta"/>
          <p:cNvGraphicFramePr>
            <a:graphicFrameLocks noChangeAspect="1"/>
          </p:cNvGraphicFramePr>
          <p:nvPr>
            <p:extLst/>
          </p:nvPr>
        </p:nvGraphicFramePr>
        <p:xfrm>
          <a:off x="5010356" y="5372100"/>
          <a:ext cx="444500" cy="395287"/>
        </p:xfrm>
        <a:graphic>
          <a:graphicData uri="http://schemas.openxmlformats.org/presentationml/2006/ole">
            <mc:AlternateContent xmlns:mc="http://schemas.openxmlformats.org/markup-compatibility/2006">
              <mc:Choice xmlns:v="urn:schemas-microsoft-com:vml" Requires="v">
                <p:oleObj spid="_x0000_s19472" name="Equation" r:id="rId13" imgW="228600" imgH="203040" progId="Equation.DSMT4">
                  <p:embed/>
                </p:oleObj>
              </mc:Choice>
              <mc:Fallback>
                <p:oleObj name="Equation" r:id="rId13" imgW="228600" imgH="203040" progId="Equation.DSMT4">
                  <p:embed/>
                  <p:pic>
                    <p:nvPicPr>
                      <p:cNvPr id="19" name="Object 18" descr="beta"/>
                      <p:cNvPicPr/>
                      <p:nvPr/>
                    </p:nvPicPr>
                    <p:blipFill>
                      <a:blip r:embed="rId14"/>
                      <a:stretch>
                        <a:fillRect/>
                      </a:stretch>
                    </p:blipFill>
                    <p:spPr>
                      <a:xfrm>
                        <a:off x="5010356" y="5372100"/>
                        <a:ext cx="444500" cy="395287"/>
                      </a:xfrm>
                      <a:prstGeom prst="rect">
                        <a:avLst/>
                      </a:prstGeom>
                    </p:spPr>
                  </p:pic>
                </p:oleObj>
              </mc:Fallback>
            </mc:AlternateContent>
          </a:graphicData>
        </a:graphic>
      </p:graphicFrame>
      <p:sp>
        <p:nvSpPr>
          <p:cNvPr id="12" name="Content Placeholder 11"/>
          <p:cNvSpPr>
            <a:spLocks noGrp="1"/>
          </p:cNvSpPr>
          <p:nvPr>
            <p:ph sz="quarter" idx="22"/>
          </p:nvPr>
        </p:nvSpPr>
        <p:spPr>
          <a:xfrm>
            <a:off x="5638801" y="5372101"/>
            <a:ext cx="1905000" cy="419100"/>
          </a:xfrm>
        </p:spPr>
        <p:txBody>
          <a:bodyPr/>
          <a:lstStyle/>
          <a:p>
            <a:pPr marL="432" indent="0">
              <a:buNone/>
            </a:pPr>
            <a:r>
              <a:rPr lang="en-IN" cap="small" dirty="0"/>
              <a:t>D</a:t>
            </a:r>
            <a:r>
              <a:rPr lang="en-IN" dirty="0"/>
              <a:t>-Galactose</a:t>
            </a:r>
          </a:p>
        </p:txBody>
      </p:sp>
    </p:spTree>
    <p:extLst>
      <p:ext uri="{BB962C8B-B14F-4D97-AF65-F5344CB8AC3E}">
        <p14:creationId xmlns:p14="http://schemas.microsoft.com/office/powerpoint/2010/main" val="33068867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Chemical Properties of Monosaccharides</a:t>
            </a:r>
          </a:p>
        </p:txBody>
      </p:sp>
      <p:sp>
        <p:nvSpPr>
          <p:cNvPr id="5" name="Content Placeholder 4"/>
          <p:cNvSpPr>
            <a:spLocks noGrp="1"/>
          </p:cNvSpPr>
          <p:nvPr>
            <p:ph sz="quarter" idx="13"/>
          </p:nvPr>
        </p:nvSpPr>
        <p:spPr>
          <a:xfrm>
            <a:off x="457200" y="1556327"/>
            <a:ext cx="4064000" cy="3434773"/>
          </a:xfrm>
        </p:spPr>
        <p:txBody>
          <a:bodyPr/>
          <a:lstStyle/>
          <a:p>
            <a:pPr marL="432" indent="0">
              <a:buNone/>
            </a:pPr>
            <a:r>
              <a:rPr lang="en-IN" dirty="0"/>
              <a:t>Sugar alcohols such as </a:t>
            </a:r>
            <a:r>
              <a:rPr lang="en-IN" cap="small" dirty="0"/>
              <a:t>D</a:t>
            </a:r>
            <a:r>
              <a:rPr lang="en-IN" dirty="0"/>
              <a:t>-sorbitol, </a:t>
            </a:r>
            <a:r>
              <a:rPr lang="en-IN" cap="small" dirty="0"/>
              <a:t>D</a:t>
            </a:r>
            <a:r>
              <a:rPr lang="en-IN" dirty="0"/>
              <a:t>-xylitol from </a:t>
            </a:r>
            <a:r>
              <a:rPr lang="en-IN" cap="small" dirty="0"/>
              <a:t>D</a:t>
            </a:r>
            <a:r>
              <a:rPr lang="en-IN" dirty="0"/>
              <a:t>-xylose, and </a:t>
            </a:r>
            <a:r>
              <a:rPr lang="en-IN" cap="small" dirty="0"/>
              <a:t>D</a:t>
            </a:r>
            <a:r>
              <a:rPr lang="en-IN" dirty="0"/>
              <a:t>-mannitol from </a:t>
            </a:r>
            <a:r>
              <a:rPr lang="en-IN" cap="small" dirty="0"/>
              <a:t>D</a:t>
            </a:r>
            <a:r>
              <a:rPr lang="en-IN" dirty="0"/>
              <a:t>-mannose are used as sweeteners in many sugar-free products such as diet drinks and sugarless gum as well as products for people with diabetes.</a:t>
            </a:r>
          </a:p>
        </p:txBody>
      </p:sp>
      <p:pic>
        <p:nvPicPr>
          <p:cNvPr id="15" name="Content Placeholder 14" descr="The ingredients on a box of sugarless gum."/>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b="6765"/>
          <a:stretch/>
        </p:blipFill>
        <p:spPr>
          <a:xfrm>
            <a:off x="4695653" y="2818604"/>
            <a:ext cx="4019895" cy="910217"/>
          </a:xfrm>
          <a:prstGeom prst="rect">
            <a:avLst/>
          </a:prstGeom>
        </p:spPr>
      </p:pic>
      <p:sp>
        <p:nvSpPr>
          <p:cNvPr id="7" name="Content Placeholder 6"/>
          <p:cNvSpPr>
            <a:spLocks noGrp="1"/>
          </p:cNvSpPr>
          <p:nvPr>
            <p:ph sz="quarter" idx="15"/>
          </p:nvPr>
        </p:nvSpPr>
        <p:spPr>
          <a:xfrm>
            <a:off x="457201" y="5143500"/>
            <a:ext cx="8026400" cy="1193800"/>
          </a:xfrm>
        </p:spPr>
        <p:txBody>
          <a:bodyPr/>
          <a:lstStyle/>
          <a:p>
            <a:pPr marL="432" indent="0">
              <a:buNone/>
            </a:pPr>
            <a:r>
              <a:rPr lang="en-IN" b="1" dirty="0"/>
              <a:t>Learning Goal</a:t>
            </a:r>
            <a:r>
              <a:rPr lang="en-IN" dirty="0"/>
              <a:t> Identify the products of oxidation or reduction of monosaccharides; determine whether a carbohydrate is a reducing sugar.</a:t>
            </a:r>
          </a:p>
        </p:txBody>
      </p:sp>
    </p:spTree>
    <p:extLst>
      <p:ext uri="{BB962C8B-B14F-4D97-AF65-F5344CB8AC3E}">
        <p14:creationId xmlns:p14="http://schemas.microsoft.com/office/powerpoint/2010/main" val="330005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Monosaccharides</a:t>
            </a:r>
          </a:p>
        </p:txBody>
      </p:sp>
      <p:sp>
        <p:nvSpPr>
          <p:cNvPr id="3" name="Content Placeholder 2"/>
          <p:cNvSpPr>
            <a:spLocks noGrp="1"/>
          </p:cNvSpPr>
          <p:nvPr>
            <p:ph sz="quarter" idx="13"/>
          </p:nvPr>
        </p:nvSpPr>
        <p:spPr>
          <a:xfrm>
            <a:off x="457199" y="1556327"/>
            <a:ext cx="4174177" cy="4630718"/>
          </a:xfrm>
        </p:spPr>
        <p:txBody>
          <a:bodyPr/>
          <a:lstStyle/>
          <a:p>
            <a:pPr marL="432" indent="0">
              <a:buNone/>
            </a:pPr>
            <a:r>
              <a:rPr lang="en-US" sz="2200" b="1" dirty="0"/>
              <a:t>Monosaccharides</a:t>
            </a:r>
          </a:p>
          <a:p>
            <a:r>
              <a:rPr lang="en-US" sz="2200" dirty="0"/>
              <a:t>consist of three to seven carbon chains with one carbon in a carbonyl group</a:t>
            </a:r>
          </a:p>
          <a:p>
            <a:r>
              <a:rPr lang="en-US" sz="2200" dirty="0"/>
              <a:t>containing an aldehyde group are classified as an </a:t>
            </a:r>
            <a:r>
              <a:rPr lang="en-US" sz="2200" b="1" dirty="0"/>
              <a:t>aldoses</a:t>
            </a:r>
          </a:p>
          <a:p>
            <a:r>
              <a:rPr lang="en-US" sz="2200" dirty="0"/>
              <a:t>containing a ketone group are classified as a </a:t>
            </a:r>
            <a:r>
              <a:rPr lang="en-US" sz="2200" b="1" dirty="0"/>
              <a:t>ketoses</a:t>
            </a:r>
          </a:p>
          <a:p>
            <a:r>
              <a:rPr lang="en-US" sz="2200" dirty="0"/>
              <a:t>have hydroxyl groups on all carbons except the carbonyl carbon</a:t>
            </a:r>
          </a:p>
        </p:txBody>
      </p:sp>
      <p:pic>
        <p:nvPicPr>
          <p:cNvPr id="5" name="Content Placeholder 4" descr="Structures are as follows. For long description in Notes pane, press F6.&#10;">
            <a:extLst>
              <a:ext uri="{FF2B5EF4-FFF2-40B4-BE49-F238E27FC236}">
                <a16:creationId xmlns:a16="http://schemas.microsoft.com/office/drawing/2014/main" id="{A805C9F4-16C0-4136-85D1-7DFCE9F4B4D1}"/>
              </a:ext>
            </a:extLst>
          </p:cNvPr>
          <p:cNvPicPr>
            <a:picLocks noGrp="1" noChangeAspect="1"/>
          </p:cNvPicPr>
          <p:nvPr>
            <p:ph sz="quarter" idx="14"/>
          </p:nvPr>
        </p:nvPicPr>
        <p:blipFill>
          <a:blip r:embed="rId3"/>
          <a:stretch>
            <a:fillRect/>
          </a:stretch>
        </p:blipFill>
        <p:spPr>
          <a:xfrm>
            <a:off x="5161898" y="2416594"/>
            <a:ext cx="3524902" cy="2621507"/>
          </a:xfrm>
          <a:prstGeom prst="rect">
            <a:avLst/>
          </a:prstGeom>
        </p:spPr>
      </p:pic>
    </p:spTree>
    <p:extLst>
      <p:ext uri="{BB962C8B-B14F-4D97-AF65-F5344CB8AC3E}">
        <p14:creationId xmlns:p14="http://schemas.microsoft.com/office/powerpoint/2010/main" val="905818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Oxidation of Monosaccharides </a:t>
            </a:r>
            <a:r>
              <a:rPr lang="en-IN" sz="2000" b="0" dirty="0"/>
              <a:t>(1 of 2)</a:t>
            </a:r>
            <a:endParaRPr lang="en-IN" dirty="0"/>
          </a:p>
        </p:txBody>
      </p:sp>
      <p:sp>
        <p:nvSpPr>
          <p:cNvPr id="13" name="Content Placeholder 12"/>
          <p:cNvSpPr>
            <a:spLocks noGrp="1"/>
          </p:cNvSpPr>
          <p:nvPr>
            <p:ph sz="quarter" idx="13"/>
          </p:nvPr>
        </p:nvSpPr>
        <p:spPr>
          <a:xfrm>
            <a:off x="457200" y="1556326"/>
            <a:ext cx="8229600" cy="2291773"/>
          </a:xfrm>
        </p:spPr>
        <p:txBody>
          <a:bodyPr/>
          <a:lstStyle/>
          <a:p>
            <a:pPr marL="432" indent="0">
              <a:buNone/>
            </a:pPr>
            <a:r>
              <a:rPr lang="en-IN" sz="2400" dirty="0"/>
              <a:t>Monosaccharides in solution</a:t>
            </a:r>
          </a:p>
          <a:p>
            <a:r>
              <a:rPr lang="en-IN" sz="2400" dirty="0"/>
              <a:t>have small amounts of the open-chain form present</a:t>
            </a:r>
          </a:p>
          <a:p>
            <a:r>
              <a:rPr lang="en-IN" sz="2400" dirty="0"/>
              <a:t>have an aldehyde group with an adjacent hydroxyl group that can be oxidized to carboxylic acid by an oxidizing agent such as Benedict’s solution</a:t>
            </a:r>
          </a:p>
        </p:txBody>
      </p:sp>
      <p:pic>
        <p:nvPicPr>
          <p:cNvPr id="15" name="Content Placeholder 14" descr="In the reaction, the D gluconic acid is oxidized and the C u 2 O solid is reduced. For long description in Notes pane, press F6.">
            <a:extLst>
              <a:ext uri="{FF2B5EF4-FFF2-40B4-BE49-F238E27FC236}">
                <a16:creationId xmlns:a16="http://schemas.microsoft.com/office/drawing/2014/main" id="{D22E01A6-95F8-45C0-AA90-2374CCB82416}"/>
              </a:ext>
            </a:extLst>
          </p:cNvPr>
          <p:cNvPicPr>
            <a:picLocks noGrp="1" noChangeAspect="1"/>
          </p:cNvPicPr>
          <p:nvPr>
            <p:ph sz="quarter" idx="14"/>
          </p:nvPr>
        </p:nvPicPr>
        <p:blipFill>
          <a:blip r:embed="rId3"/>
          <a:stretch>
            <a:fillRect/>
          </a:stretch>
        </p:blipFill>
        <p:spPr>
          <a:xfrm>
            <a:off x="2511727" y="3943956"/>
            <a:ext cx="4120545" cy="2329237"/>
          </a:xfrm>
          <a:prstGeom prst="rect">
            <a:avLst/>
          </a:prstGeom>
        </p:spPr>
      </p:pic>
    </p:spTree>
    <p:extLst>
      <p:ext uri="{BB962C8B-B14F-4D97-AF65-F5344CB8AC3E}">
        <p14:creationId xmlns:p14="http://schemas.microsoft.com/office/powerpoint/2010/main" val="3600539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Oxidation of Monosaccharides </a:t>
            </a:r>
            <a:r>
              <a:rPr lang="en-IN" sz="2000" b="0" dirty="0"/>
              <a:t>(2 of 2)</a:t>
            </a:r>
            <a:endParaRPr lang="en-IN" dirty="0"/>
          </a:p>
        </p:txBody>
      </p:sp>
      <p:sp>
        <p:nvSpPr>
          <p:cNvPr id="3" name="Content Placeholder 2"/>
          <p:cNvSpPr>
            <a:spLocks noGrp="1"/>
          </p:cNvSpPr>
          <p:nvPr>
            <p:ph sz="quarter" idx="13"/>
          </p:nvPr>
        </p:nvSpPr>
        <p:spPr>
          <a:xfrm>
            <a:off x="457200" y="1556327"/>
            <a:ext cx="1828800" cy="450273"/>
          </a:xfrm>
        </p:spPr>
        <p:txBody>
          <a:bodyPr/>
          <a:lstStyle/>
          <a:p>
            <a:pPr marL="432" indent="0">
              <a:buNone/>
            </a:pPr>
            <a:r>
              <a:rPr lang="en-IN" dirty="0"/>
              <a:t>Sugar acids</a:t>
            </a:r>
          </a:p>
        </p:txBody>
      </p:sp>
      <p:sp>
        <p:nvSpPr>
          <p:cNvPr id="4" name="Content Placeholder 3"/>
          <p:cNvSpPr>
            <a:spLocks noGrp="1"/>
          </p:cNvSpPr>
          <p:nvPr>
            <p:ph sz="quarter" idx="14"/>
          </p:nvPr>
        </p:nvSpPr>
        <p:spPr>
          <a:xfrm>
            <a:off x="457200" y="2110155"/>
            <a:ext cx="7988300" cy="429846"/>
          </a:xfrm>
        </p:spPr>
        <p:txBody>
          <a:bodyPr/>
          <a:lstStyle/>
          <a:p>
            <a:r>
              <a:rPr lang="en-IN" dirty="0"/>
              <a:t>are produced from the oxidation of the aldehyde form as</a:t>
            </a:r>
          </a:p>
        </p:txBody>
      </p:sp>
      <p:graphicFrame>
        <p:nvGraphicFramePr>
          <p:cNvPr id="13" name="Object 12" descr="C u 2 plus">
            <a:extLst>
              <a:ext uri="{FF2B5EF4-FFF2-40B4-BE49-F238E27FC236}">
                <a16:creationId xmlns:a16="http://schemas.microsoft.com/office/drawing/2014/main" id="{78B863C9-A733-422E-BE8E-AFEBEA2949F7}"/>
              </a:ext>
            </a:extLst>
          </p:cNvPr>
          <p:cNvGraphicFramePr>
            <a:graphicFrameLocks noChangeAspect="1"/>
          </p:cNvGraphicFramePr>
          <p:nvPr>
            <p:extLst/>
          </p:nvPr>
        </p:nvGraphicFramePr>
        <p:xfrm>
          <a:off x="762000" y="2632655"/>
          <a:ext cx="635000" cy="342900"/>
        </p:xfrm>
        <a:graphic>
          <a:graphicData uri="http://schemas.openxmlformats.org/presentationml/2006/ole">
            <mc:AlternateContent xmlns:mc="http://schemas.openxmlformats.org/markup-compatibility/2006">
              <mc:Choice xmlns:v="urn:schemas-microsoft-com:vml" Requires="v">
                <p:oleObj spid="_x0000_s20486" name="Equation" r:id="rId3" imgW="634680" imgH="342720" progId="Equation.DSMT4">
                  <p:embed/>
                </p:oleObj>
              </mc:Choice>
              <mc:Fallback>
                <p:oleObj name="Equation" r:id="rId3" imgW="634680" imgH="342720" progId="Equation.DSMT4">
                  <p:embed/>
                  <p:pic>
                    <p:nvPicPr>
                      <p:cNvPr id="13" name="Object 12" descr="C u 2 plus">
                        <a:extLst>
                          <a:ext uri="{FF2B5EF4-FFF2-40B4-BE49-F238E27FC236}">
                            <a16:creationId xmlns:a16="http://schemas.microsoft.com/office/drawing/2014/main" id="{78B863C9-A733-422E-BE8E-AFEBEA2949F7}"/>
                          </a:ext>
                        </a:extLst>
                      </p:cNvPr>
                      <p:cNvPicPr/>
                      <p:nvPr/>
                    </p:nvPicPr>
                    <p:blipFill>
                      <a:blip r:embed="rId4"/>
                      <a:stretch>
                        <a:fillRect/>
                      </a:stretch>
                    </p:blipFill>
                    <p:spPr>
                      <a:xfrm>
                        <a:off x="762000" y="2632655"/>
                        <a:ext cx="635000" cy="342900"/>
                      </a:xfrm>
                      <a:prstGeom prst="rect">
                        <a:avLst/>
                      </a:prstGeom>
                    </p:spPr>
                  </p:pic>
                </p:oleObj>
              </mc:Fallback>
            </mc:AlternateContent>
          </a:graphicData>
        </a:graphic>
      </p:graphicFrame>
      <p:sp>
        <p:nvSpPr>
          <p:cNvPr id="5" name="Content Placeholder 4"/>
          <p:cNvSpPr>
            <a:spLocks noGrp="1"/>
          </p:cNvSpPr>
          <p:nvPr>
            <p:ph sz="quarter" idx="15"/>
          </p:nvPr>
        </p:nvSpPr>
        <p:spPr>
          <a:xfrm>
            <a:off x="1574801" y="2643556"/>
            <a:ext cx="1905000" cy="404444"/>
          </a:xfrm>
        </p:spPr>
        <p:txBody>
          <a:bodyPr/>
          <a:lstStyle/>
          <a:p>
            <a:pPr marL="432" indent="0">
              <a:buNone/>
            </a:pPr>
            <a:r>
              <a:rPr lang="en-IN" dirty="0"/>
              <a:t>is reduced to</a:t>
            </a:r>
          </a:p>
        </p:txBody>
      </p:sp>
      <p:graphicFrame>
        <p:nvGraphicFramePr>
          <p:cNvPr id="14" name="Object 13" descr="C u super plus">
            <a:extLst>
              <a:ext uri="{FF2B5EF4-FFF2-40B4-BE49-F238E27FC236}">
                <a16:creationId xmlns:a16="http://schemas.microsoft.com/office/drawing/2014/main" id="{78B863C9-A733-422E-BE8E-AFEBEA2949F7}"/>
              </a:ext>
            </a:extLst>
          </p:cNvPr>
          <p:cNvGraphicFramePr>
            <a:graphicFrameLocks noChangeAspect="1"/>
          </p:cNvGraphicFramePr>
          <p:nvPr>
            <p:extLst/>
          </p:nvPr>
        </p:nvGraphicFramePr>
        <p:xfrm>
          <a:off x="3606800" y="2647311"/>
          <a:ext cx="533400" cy="342900"/>
        </p:xfrm>
        <a:graphic>
          <a:graphicData uri="http://schemas.openxmlformats.org/presentationml/2006/ole">
            <mc:AlternateContent xmlns:mc="http://schemas.openxmlformats.org/markup-compatibility/2006">
              <mc:Choice xmlns:v="urn:schemas-microsoft-com:vml" Requires="v">
                <p:oleObj spid="_x0000_s20487" name="Equation" r:id="rId5" imgW="533160" imgH="342720" progId="Equation.DSMT4">
                  <p:embed/>
                </p:oleObj>
              </mc:Choice>
              <mc:Fallback>
                <p:oleObj name="Equation" r:id="rId5" imgW="533160" imgH="342720" progId="Equation.DSMT4">
                  <p:embed/>
                  <p:pic>
                    <p:nvPicPr>
                      <p:cNvPr id="14" name="Object 13" descr="C u super plus">
                        <a:extLst>
                          <a:ext uri="{FF2B5EF4-FFF2-40B4-BE49-F238E27FC236}">
                            <a16:creationId xmlns:a16="http://schemas.microsoft.com/office/drawing/2014/main" id="{78B863C9-A733-422E-BE8E-AFEBEA2949F7}"/>
                          </a:ext>
                        </a:extLst>
                      </p:cNvPr>
                      <p:cNvPicPr/>
                      <p:nvPr/>
                    </p:nvPicPr>
                    <p:blipFill>
                      <a:blip r:embed="rId6"/>
                      <a:stretch>
                        <a:fillRect/>
                      </a:stretch>
                    </p:blipFill>
                    <p:spPr>
                      <a:xfrm>
                        <a:off x="3606800" y="2647311"/>
                        <a:ext cx="533400" cy="342900"/>
                      </a:xfrm>
                      <a:prstGeom prst="rect">
                        <a:avLst/>
                      </a:prstGeom>
                    </p:spPr>
                  </p:pic>
                </p:oleObj>
              </mc:Fallback>
            </mc:AlternateContent>
          </a:graphicData>
        </a:graphic>
      </p:graphicFrame>
      <p:sp>
        <p:nvSpPr>
          <p:cNvPr id="6" name="Content Placeholder 5"/>
          <p:cNvSpPr>
            <a:spLocks noGrp="1"/>
          </p:cNvSpPr>
          <p:nvPr>
            <p:ph sz="quarter" idx="16"/>
          </p:nvPr>
        </p:nvSpPr>
        <p:spPr>
          <a:xfrm>
            <a:off x="457200" y="3151556"/>
            <a:ext cx="8232775" cy="810844"/>
          </a:xfrm>
        </p:spPr>
        <p:txBody>
          <a:bodyPr/>
          <a:lstStyle/>
          <a:p>
            <a:r>
              <a:rPr lang="en-IN" dirty="0">
                <a:latin typeface="+mn-lt"/>
              </a:rPr>
              <a:t>are named by replacing the </a:t>
            </a:r>
            <a:r>
              <a:rPr lang="en-IN" b="1" dirty="0" err="1">
                <a:latin typeface="+mn-lt"/>
              </a:rPr>
              <a:t>ose</a:t>
            </a:r>
            <a:r>
              <a:rPr lang="en-IN" dirty="0">
                <a:latin typeface="+mn-lt"/>
              </a:rPr>
              <a:t> ending of the monosaccharide with </a:t>
            </a:r>
            <a:r>
              <a:rPr lang="en-IN" b="1" dirty="0" err="1">
                <a:latin typeface="+mn-lt"/>
              </a:rPr>
              <a:t>onic</a:t>
            </a:r>
            <a:r>
              <a:rPr lang="en-IN" b="1" dirty="0">
                <a:latin typeface="+mn-lt"/>
              </a:rPr>
              <a:t> acid</a:t>
            </a:r>
          </a:p>
        </p:txBody>
      </p:sp>
      <p:sp>
        <p:nvSpPr>
          <p:cNvPr id="7" name="Content Placeholder 6"/>
          <p:cNvSpPr>
            <a:spLocks noGrp="1"/>
          </p:cNvSpPr>
          <p:nvPr>
            <p:ph sz="quarter" idx="17"/>
          </p:nvPr>
        </p:nvSpPr>
        <p:spPr>
          <a:xfrm>
            <a:off x="457200" y="4267201"/>
            <a:ext cx="8369300" cy="825500"/>
          </a:xfrm>
        </p:spPr>
        <p:txBody>
          <a:bodyPr/>
          <a:lstStyle/>
          <a:p>
            <a:pPr marL="432" indent="0">
              <a:buNone/>
            </a:pPr>
            <a:r>
              <a:rPr lang="en-IN" dirty="0"/>
              <a:t>A carbohydrate that reduces another substance (such as the open chain form of </a:t>
            </a:r>
            <a:r>
              <a:rPr lang="en-IN" cap="small" dirty="0"/>
              <a:t>D</a:t>
            </a:r>
            <a:r>
              <a:rPr lang="en-IN" dirty="0"/>
              <a:t>-glucose) is called a reducing sugar.</a:t>
            </a:r>
          </a:p>
        </p:txBody>
      </p:sp>
    </p:spTree>
    <p:extLst>
      <p:ext uri="{BB962C8B-B14F-4D97-AF65-F5344CB8AC3E}">
        <p14:creationId xmlns:p14="http://schemas.microsoft.com/office/powerpoint/2010/main" val="23974399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B780F-713A-470E-AD80-D5EBEF15AC09}"/>
              </a:ext>
            </a:extLst>
          </p:cNvPr>
          <p:cNvSpPr>
            <a:spLocks noGrp="1"/>
          </p:cNvSpPr>
          <p:nvPr>
            <p:ph type="title"/>
          </p:nvPr>
        </p:nvSpPr>
        <p:spPr/>
        <p:txBody>
          <a:bodyPr/>
          <a:lstStyle/>
          <a:p>
            <a:r>
              <a:rPr lang="en-IN" dirty="0"/>
              <a:t>Oxidation: Fructose to Glucose </a:t>
            </a:r>
            <a:r>
              <a:rPr lang="en-IN" sz="2000" b="0" dirty="0"/>
              <a:t>(1 of 2)</a:t>
            </a:r>
          </a:p>
        </p:txBody>
      </p:sp>
      <p:sp>
        <p:nvSpPr>
          <p:cNvPr id="3" name="Content Placeholder 2">
            <a:extLst>
              <a:ext uri="{FF2B5EF4-FFF2-40B4-BE49-F238E27FC236}">
                <a16:creationId xmlns:a16="http://schemas.microsoft.com/office/drawing/2014/main" id="{C5B3ECB5-E81F-4B69-A1F2-460C6816F6FA}"/>
              </a:ext>
            </a:extLst>
          </p:cNvPr>
          <p:cNvSpPr>
            <a:spLocks noGrp="1"/>
          </p:cNvSpPr>
          <p:nvPr>
            <p:ph sz="quarter" idx="13"/>
          </p:nvPr>
        </p:nvSpPr>
        <p:spPr/>
        <p:txBody>
          <a:bodyPr/>
          <a:lstStyle/>
          <a:p>
            <a:pPr marL="432" indent="0">
              <a:buNone/>
            </a:pPr>
            <a:r>
              <a:rPr lang="en-IN" dirty="0"/>
              <a:t>Fructose, a ketohexose,</a:t>
            </a:r>
          </a:p>
          <a:p>
            <a:r>
              <a:rPr lang="en-IN" dirty="0"/>
              <a:t>contains a ketone group, which usually cannot be oxidized</a:t>
            </a:r>
          </a:p>
          <a:p>
            <a:r>
              <a:rPr lang="en-IN" dirty="0"/>
              <a:t>can be oxidized in a basic Benedict’s solution, a rearrangement occurs between the ketone group on carbon 2 and the hydroxyl group on carbon 1</a:t>
            </a:r>
          </a:p>
          <a:p>
            <a:r>
              <a:rPr lang="en-IN" dirty="0"/>
              <a:t>is then converted to glucose, which produces an aldehyde group with an adjacent hydroxyl that can be oxidized</a:t>
            </a:r>
          </a:p>
        </p:txBody>
      </p:sp>
    </p:spTree>
    <p:extLst>
      <p:ext uri="{BB962C8B-B14F-4D97-AF65-F5344CB8AC3E}">
        <p14:creationId xmlns:p14="http://schemas.microsoft.com/office/powerpoint/2010/main" val="23791869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Oxidation: Fructose to Glucose </a:t>
            </a:r>
            <a:r>
              <a:rPr lang="en-IN" sz="2000" b="0" dirty="0"/>
              <a:t>(2 of 2)</a:t>
            </a:r>
            <a:endParaRPr lang="en-IN" dirty="0"/>
          </a:p>
        </p:txBody>
      </p:sp>
      <p:sp>
        <p:nvSpPr>
          <p:cNvPr id="13" name="Content Placeholder 12"/>
          <p:cNvSpPr>
            <a:spLocks noGrp="1"/>
          </p:cNvSpPr>
          <p:nvPr>
            <p:ph sz="quarter" idx="13"/>
          </p:nvPr>
        </p:nvSpPr>
        <p:spPr>
          <a:xfrm>
            <a:off x="457200" y="1556327"/>
            <a:ext cx="8229600" cy="843973"/>
          </a:xfrm>
        </p:spPr>
        <p:txBody>
          <a:bodyPr/>
          <a:lstStyle/>
          <a:p>
            <a:pPr marL="432" indent="0">
              <a:buNone/>
            </a:pPr>
            <a:r>
              <a:rPr lang="en-IN" sz="2400" dirty="0"/>
              <a:t>Fructose, a ketohexose, rearranges to form glucose and is then oxidized in Benedict’s solution.</a:t>
            </a:r>
          </a:p>
        </p:txBody>
      </p:sp>
      <p:pic>
        <p:nvPicPr>
          <p:cNvPr id="15" name="Content Placeholder 14" descr="The rearrangement is demonstrated with an equilibrium double arrow. For long description in Notes pane, press F6.">
            <a:extLst>
              <a:ext uri="{FF2B5EF4-FFF2-40B4-BE49-F238E27FC236}">
                <a16:creationId xmlns:a16="http://schemas.microsoft.com/office/drawing/2014/main" id="{D9F1BA1A-BC85-4F2A-B29A-B9F535DAF1B9}"/>
              </a:ext>
            </a:extLst>
          </p:cNvPr>
          <p:cNvPicPr>
            <a:picLocks noGrp="1" noChangeAspect="1"/>
          </p:cNvPicPr>
          <p:nvPr>
            <p:ph sz="quarter" idx="14"/>
          </p:nvPr>
        </p:nvPicPr>
        <p:blipFill>
          <a:blip r:embed="rId3"/>
          <a:stretch>
            <a:fillRect/>
          </a:stretch>
        </p:blipFill>
        <p:spPr>
          <a:xfrm>
            <a:off x="2590628" y="2553589"/>
            <a:ext cx="3962743" cy="3670110"/>
          </a:xfrm>
          <a:prstGeom prst="rect">
            <a:avLst/>
          </a:prstGeom>
        </p:spPr>
      </p:pic>
    </p:spTree>
    <p:extLst>
      <p:ext uri="{BB962C8B-B14F-4D97-AF65-F5344CB8AC3E}">
        <p14:creationId xmlns:p14="http://schemas.microsoft.com/office/powerpoint/2010/main" val="1924997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Reduction of Monosaccharides</a:t>
            </a:r>
          </a:p>
        </p:txBody>
      </p:sp>
      <p:sp>
        <p:nvSpPr>
          <p:cNvPr id="13" name="Content Placeholder 12"/>
          <p:cNvSpPr>
            <a:spLocks noGrp="1"/>
          </p:cNvSpPr>
          <p:nvPr>
            <p:ph sz="quarter" idx="13"/>
          </p:nvPr>
        </p:nvSpPr>
        <p:spPr>
          <a:xfrm>
            <a:off x="457200" y="1556327"/>
            <a:ext cx="8229600" cy="1605973"/>
          </a:xfrm>
        </p:spPr>
        <p:txBody>
          <a:bodyPr/>
          <a:lstStyle/>
          <a:p>
            <a:pPr marL="432" indent="0">
              <a:buNone/>
            </a:pPr>
            <a:r>
              <a:rPr lang="en-IN" sz="2400" dirty="0"/>
              <a:t>The reduction of the carbonyl group in monosaccharides</a:t>
            </a:r>
          </a:p>
          <a:p>
            <a:r>
              <a:rPr lang="en-IN" sz="2400" dirty="0"/>
              <a:t>produces sugar alcohols, which are also called </a:t>
            </a:r>
            <a:r>
              <a:rPr lang="en-IN" sz="2400" b="1" dirty="0" err="1"/>
              <a:t>alditols</a:t>
            </a:r>
            <a:endParaRPr lang="en-IN" sz="2400" b="1" dirty="0"/>
          </a:p>
          <a:p>
            <a:r>
              <a:rPr lang="en-IN" sz="2400" dirty="0"/>
              <a:t>converts </a:t>
            </a:r>
            <a:r>
              <a:rPr lang="en-IN" sz="2400" cap="small" dirty="0"/>
              <a:t>D</a:t>
            </a:r>
            <a:r>
              <a:rPr lang="en-IN" sz="2400" dirty="0"/>
              <a:t>-glucose to the sugar alcohol </a:t>
            </a:r>
            <a:r>
              <a:rPr lang="en-IN" sz="2400" cap="small" dirty="0"/>
              <a:t>D</a:t>
            </a:r>
            <a:r>
              <a:rPr lang="en-IN" sz="2400" dirty="0"/>
              <a:t>-sorbitol</a:t>
            </a:r>
          </a:p>
        </p:txBody>
      </p:sp>
      <p:pic>
        <p:nvPicPr>
          <p:cNvPr id="15" name="Content Placeholder 14" descr="The two compounds are as follows. For long description in Notes pane, press F6.&#10;">
            <a:extLst>
              <a:ext uri="{FF2B5EF4-FFF2-40B4-BE49-F238E27FC236}">
                <a16:creationId xmlns:a16="http://schemas.microsoft.com/office/drawing/2014/main" id="{1506F0F5-CC1D-4EAC-ABAA-38F7694DC80D}"/>
              </a:ext>
            </a:extLst>
          </p:cNvPr>
          <p:cNvPicPr>
            <a:picLocks noGrp="1" noChangeAspect="1"/>
          </p:cNvPicPr>
          <p:nvPr>
            <p:ph sz="quarter" idx="14"/>
          </p:nvPr>
        </p:nvPicPr>
        <p:blipFill>
          <a:blip r:embed="rId3"/>
          <a:stretch>
            <a:fillRect/>
          </a:stretch>
        </p:blipFill>
        <p:spPr>
          <a:xfrm>
            <a:off x="2416876" y="3320773"/>
            <a:ext cx="4310248" cy="2985330"/>
          </a:xfrm>
          <a:prstGeom prst="rect">
            <a:avLst/>
          </a:prstGeom>
        </p:spPr>
      </p:pic>
    </p:spTree>
    <p:extLst>
      <p:ext uri="{BB962C8B-B14F-4D97-AF65-F5344CB8AC3E}">
        <p14:creationId xmlns:p14="http://schemas.microsoft.com/office/powerpoint/2010/main" val="3710557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Reducing Sugars</a:t>
            </a:r>
          </a:p>
        </p:txBody>
      </p:sp>
      <p:sp>
        <p:nvSpPr>
          <p:cNvPr id="13" name="Content Placeholder 12"/>
          <p:cNvSpPr>
            <a:spLocks noGrp="1"/>
          </p:cNvSpPr>
          <p:nvPr>
            <p:ph sz="quarter" idx="13"/>
          </p:nvPr>
        </p:nvSpPr>
        <p:spPr>
          <a:xfrm>
            <a:off x="457200" y="1556326"/>
            <a:ext cx="4140200" cy="4755573"/>
          </a:xfrm>
        </p:spPr>
        <p:txBody>
          <a:bodyPr/>
          <a:lstStyle/>
          <a:p>
            <a:pPr marL="432" indent="0">
              <a:buNone/>
            </a:pPr>
            <a:r>
              <a:rPr lang="en-IN" sz="2400" dirty="0"/>
              <a:t>The sugar alcohols</a:t>
            </a:r>
          </a:p>
          <a:p>
            <a:r>
              <a:rPr lang="en-IN" sz="2400" dirty="0"/>
              <a:t>are named by replacing the </a:t>
            </a:r>
            <a:r>
              <a:rPr lang="en-IN" sz="2400" b="1" dirty="0" err="1"/>
              <a:t>ose</a:t>
            </a:r>
            <a:r>
              <a:rPr lang="en-IN" sz="2400" dirty="0"/>
              <a:t> ending of the monosaccharide with </a:t>
            </a:r>
            <a:r>
              <a:rPr lang="en-IN" sz="2400" b="1" dirty="0" err="1"/>
              <a:t>itol</a:t>
            </a:r>
            <a:endParaRPr lang="en-IN" sz="2400" b="1" dirty="0"/>
          </a:p>
          <a:p>
            <a:r>
              <a:rPr lang="en-IN" sz="2400" dirty="0"/>
              <a:t>include </a:t>
            </a:r>
            <a:r>
              <a:rPr lang="en-IN" sz="2400" cap="small" dirty="0"/>
              <a:t>D</a:t>
            </a:r>
            <a:r>
              <a:rPr lang="en-IN" sz="2400" dirty="0"/>
              <a:t>-sorbitol, </a:t>
            </a:r>
            <a:r>
              <a:rPr lang="en-IN" sz="2400" cap="small" dirty="0"/>
              <a:t>D</a:t>
            </a:r>
            <a:r>
              <a:rPr lang="en-IN" sz="2400" dirty="0"/>
              <a:t>-xylitol from </a:t>
            </a:r>
            <a:r>
              <a:rPr lang="en-IN" sz="2400" cap="small" dirty="0"/>
              <a:t>D</a:t>
            </a:r>
            <a:r>
              <a:rPr lang="en-IN" sz="2400" dirty="0"/>
              <a:t>-xylose, and </a:t>
            </a:r>
            <a:r>
              <a:rPr lang="en-IN" sz="2400" cap="small" dirty="0"/>
              <a:t>D</a:t>
            </a:r>
            <a:r>
              <a:rPr lang="en-IN" sz="2400" dirty="0"/>
              <a:t>-mannitol from </a:t>
            </a:r>
            <a:r>
              <a:rPr lang="en-IN" sz="2400" cap="small" dirty="0"/>
              <a:t>D</a:t>
            </a:r>
            <a:r>
              <a:rPr lang="en-IN" sz="2400" dirty="0"/>
              <a:t>-mannose</a:t>
            </a:r>
          </a:p>
          <a:p>
            <a:r>
              <a:rPr lang="en-IN" sz="2400" dirty="0"/>
              <a:t>are used as sweeteners in many sugar-free products such as diet drinks and sugarless gum</a:t>
            </a:r>
          </a:p>
        </p:txBody>
      </p:sp>
      <p:pic>
        <p:nvPicPr>
          <p:cNvPr id="15" name="Content Placeholder 14" descr="The ingredients on a box of sugarless gum."/>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b="6765"/>
          <a:stretch/>
        </p:blipFill>
        <p:spPr>
          <a:xfrm>
            <a:off x="4787900" y="3148297"/>
            <a:ext cx="4019895" cy="910217"/>
          </a:xfrm>
          <a:prstGeom prst="rect">
            <a:avLst/>
          </a:prstGeom>
        </p:spPr>
      </p:pic>
    </p:spTree>
    <p:extLst>
      <p:ext uri="{BB962C8B-B14F-4D97-AF65-F5344CB8AC3E}">
        <p14:creationId xmlns:p14="http://schemas.microsoft.com/office/powerpoint/2010/main" val="8910279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13" name="Content Placeholder 12"/>
          <p:cNvSpPr>
            <a:spLocks noGrp="1"/>
          </p:cNvSpPr>
          <p:nvPr>
            <p:ph sz="quarter" idx="13"/>
          </p:nvPr>
        </p:nvSpPr>
        <p:spPr>
          <a:xfrm>
            <a:off x="457200" y="1556327"/>
            <a:ext cx="7099300" cy="437573"/>
          </a:xfrm>
        </p:spPr>
        <p:txBody>
          <a:bodyPr/>
          <a:lstStyle/>
          <a:p>
            <a:pPr marL="432" indent="0">
              <a:buNone/>
            </a:pPr>
            <a:r>
              <a:rPr lang="en-IN" sz="2400" dirty="0"/>
              <a:t>Write the product of the reduction of D-mannose.</a:t>
            </a:r>
          </a:p>
        </p:txBody>
      </p:sp>
      <p:pic>
        <p:nvPicPr>
          <p:cNvPr id="15" name="Content Placeholder 14" descr="C 1 is double bonded to O above and single bonded to H to right right. C 2 and C 3 have H right and O H left. C 4 and C 5 have O H right and H left. C 6 is C H 2 O H. C 1 and C 6 are C H 2 O H. C 2 and C 3 have H right and O H left. C 4 and C 5 have O H right and H left.">
            <a:extLst>
              <a:ext uri="{FF2B5EF4-FFF2-40B4-BE49-F238E27FC236}">
                <a16:creationId xmlns:a16="http://schemas.microsoft.com/office/drawing/2014/main" id="{5ED7335D-480A-4291-8A5D-BB95F199BE7B}"/>
              </a:ext>
            </a:extLst>
          </p:cNvPr>
          <p:cNvPicPr>
            <a:picLocks noGrp="1" noChangeAspect="1"/>
          </p:cNvPicPr>
          <p:nvPr>
            <p:ph sz="quarter" idx="14"/>
          </p:nvPr>
        </p:nvPicPr>
        <p:blipFill>
          <a:blip r:embed="rId2"/>
          <a:stretch>
            <a:fillRect/>
          </a:stretch>
        </p:blipFill>
        <p:spPr>
          <a:xfrm>
            <a:off x="3428901" y="2376682"/>
            <a:ext cx="2286198" cy="3560373"/>
          </a:xfrm>
          <a:prstGeom prst="rect">
            <a:avLst/>
          </a:prstGeom>
        </p:spPr>
      </p:pic>
    </p:spTree>
    <p:extLst>
      <p:ext uri="{BB962C8B-B14F-4D97-AF65-F5344CB8AC3E}">
        <p14:creationId xmlns:p14="http://schemas.microsoft.com/office/powerpoint/2010/main" val="3312377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13" name="Content Placeholder 12"/>
          <p:cNvSpPr>
            <a:spLocks noGrp="1"/>
          </p:cNvSpPr>
          <p:nvPr>
            <p:ph sz="quarter" idx="13"/>
          </p:nvPr>
        </p:nvSpPr>
        <p:spPr>
          <a:xfrm>
            <a:off x="457200" y="1556327"/>
            <a:ext cx="7175500" cy="462973"/>
          </a:xfrm>
        </p:spPr>
        <p:txBody>
          <a:bodyPr/>
          <a:lstStyle/>
          <a:p>
            <a:pPr marL="432" indent="0">
              <a:buNone/>
            </a:pPr>
            <a:r>
              <a:rPr lang="en-IN" sz="2400" dirty="0"/>
              <a:t>Write the product of the reduction of </a:t>
            </a:r>
            <a:r>
              <a:rPr lang="en-IN" sz="2400" cap="small" dirty="0"/>
              <a:t>D</a:t>
            </a:r>
            <a:r>
              <a:rPr lang="en-IN" sz="2400" dirty="0"/>
              <a:t>-mannose.</a:t>
            </a:r>
          </a:p>
        </p:txBody>
      </p:sp>
      <p:pic>
        <p:nvPicPr>
          <p:cNvPr id="15" name="Content Placeholder 14" descr="Each projection is a 6 carbon column. For long description in Notes pane, press F6.">
            <a:extLst>
              <a:ext uri="{FF2B5EF4-FFF2-40B4-BE49-F238E27FC236}">
                <a16:creationId xmlns:a16="http://schemas.microsoft.com/office/drawing/2014/main" id="{4A96B819-8430-4295-9636-BE868D81EFCB}"/>
              </a:ext>
            </a:extLst>
          </p:cNvPr>
          <p:cNvPicPr>
            <a:picLocks noGrp="1" noChangeAspect="1"/>
          </p:cNvPicPr>
          <p:nvPr>
            <p:ph sz="quarter" idx="14"/>
          </p:nvPr>
        </p:nvPicPr>
        <p:blipFill>
          <a:blip r:embed="rId3"/>
          <a:stretch>
            <a:fillRect/>
          </a:stretch>
        </p:blipFill>
        <p:spPr>
          <a:xfrm>
            <a:off x="1712728" y="2276597"/>
            <a:ext cx="5718544" cy="3785944"/>
          </a:xfrm>
          <a:prstGeom prst="rect">
            <a:avLst/>
          </a:prstGeom>
        </p:spPr>
      </p:pic>
    </p:spTree>
    <p:extLst>
      <p:ext uri="{BB962C8B-B14F-4D97-AF65-F5344CB8AC3E}">
        <p14:creationId xmlns:p14="http://schemas.microsoft.com/office/powerpoint/2010/main" val="3144543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Chemistry Link to Health: Glucose Testing </a:t>
            </a:r>
            <a:r>
              <a:rPr lang="en-IN" sz="2000" b="0" dirty="0"/>
              <a:t>(1 of 3)</a:t>
            </a:r>
            <a:endParaRPr lang="en-IN" sz="2000" dirty="0"/>
          </a:p>
        </p:txBody>
      </p:sp>
      <p:sp>
        <p:nvSpPr>
          <p:cNvPr id="13" name="Content Placeholder 12"/>
          <p:cNvSpPr>
            <a:spLocks noGrp="1"/>
          </p:cNvSpPr>
          <p:nvPr>
            <p:ph sz="quarter" idx="13"/>
          </p:nvPr>
        </p:nvSpPr>
        <p:spPr>
          <a:xfrm>
            <a:off x="457200" y="1556326"/>
            <a:ext cx="4241800" cy="4780973"/>
          </a:xfrm>
        </p:spPr>
        <p:txBody>
          <a:bodyPr/>
          <a:lstStyle/>
          <a:p>
            <a:r>
              <a:rPr lang="en-IN" sz="2400" dirty="0">
                <a:solidFill>
                  <a:schemeClr val="tx1"/>
                </a:solidFill>
              </a:rPr>
              <a:t>Normally, blood glucose flows through the kidneys and is reabsorbed into the bloodstream.</a:t>
            </a:r>
          </a:p>
          <a:p>
            <a:r>
              <a:rPr lang="en-IN" sz="2400" dirty="0">
                <a:solidFill>
                  <a:schemeClr val="tx1"/>
                </a:solidFill>
              </a:rPr>
              <a:t>When the blood level exceeds about 160 </a:t>
            </a:r>
            <a:r>
              <a:rPr lang="en-AU" sz="2400" dirty="0">
                <a:solidFill>
                  <a:schemeClr val="tx1"/>
                </a:solidFill>
              </a:rPr>
              <a:t>m</a:t>
            </a:r>
            <a:r>
              <a:rPr lang="en-AU" sz="200" dirty="0">
                <a:solidFill>
                  <a:schemeClr val="tx1"/>
                </a:solidFill>
              </a:rPr>
              <a:t>illi</a:t>
            </a:r>
            <a:r>
              <a:rPr lang="en-AU" sz="2400" dirty="0">
                <a:solidFill>
                  <a:schemeClr val="tx1"/>
                </a:solidFill>
              </a:rPr>
              <a:t>g</a:t>
            </a:r>
            <a:r>
              <a:rPr lang="en-AU" sz="200" dirty="0">
                <a:solidFill>
                  <a:schemeClr val="tx1"/>
                </a:solidFill>
              </a:rPr>
              <a:t>ram</a:t>
            </a:r>
            <a:r>
              <a:rPr lang="en-IN" sz="2400" dirty="0">
                <a:solidFill>
                  <a:schemeClr val="tx1"/>
                </a:solidFill>
              </a:rPr>
              <a:t> of glucose/</a:t>
            </a:r>
            <a:r>
              <a:rPr lang="en-AU" sz="2400" dirty="0" err="1">
                <a:solidFill>
                  <a:schemeClr val="tx1"/>
                </a:solidFill>
              </a:rPr>
              <a:t>d</a:t>
            </a:r>
            <a:r>
              <a:rPr lang="en-AU" sz="200" dirty="0" err="1">
                <a:solidFill>
                  <a:schemeClr val="tx1"/>
                </a:solidFill>
              </a:rPr>
              <a:t>eci</a:t>
            </a:r>
            <a:r>
              <a:rPr lang="en-AU" sz="2400" dirty="0" err="1">
                <a:solidFill>
                  <a:schemeClr val="tx1"/>
                </a:solidFill>
              </a:rPr>
              <a:t>L</a:t>
            </a:r>
            <a:r>
              <a:rPr lang="en-AU" sz="200" dirty="0" err="1">
                <a:solidFill>
                  <a:schemeClr val="tx1"/>
                </a:solidFill>
              </a:rPr>
              <a:t>iter</a:t>
            </a:r>
            <a:r>
              <a:rPr lang="en-IN" sz="2400" dirty="0">
                <a:solidFill>
                  <a:schemeClr val="tx1"/>
                </a:solidFill>
              </a:rPr>
              <a:t> of blood, the kidneys cannot reabsorb all of the glucose, and it spills over into the urine, a condition known as </a:t>
            </a:r>
            <a:r>
              <a:rPr lang="en-IN" sz="2400" b="1" dirty="0" err="1">
                <a:solidFill>
                  <a:schemeClr val="tx1"/>
                </a:solidFill>
              </a:rPr>
              <a:t>glucosuria</a:t>
            </a:r>
            <a:r>
              <a:rPr lang="en-IN" sz="2400" dirty="0">
                <a:solidFill>
                  <a:schemeClr val="tx1"/>
                </a:solidFill>
              </a:rPr>
              <a:t>.</a:t>
            </a:r>
          </a:p>
        </p:txBody>
      </p:sp>
      <p:pic>
        <p:nvPicPr>
          <p:cNvPr id="15" name="Content Placeholder 14" descr="The glucose level of urine is tested for a patient, A doctor compares a urine stick to a comparison chart.">
            <a:extLst>
              <a:ext uri="{FF2B5EF4-FFF2-40B4-BE49-F238E27FC236}">
                <a16:creationId xmlns:a16="http://schemas.microsoft.com/office/drawing/2014/main" id="{378D5B1E-5B1F-456B-9808-FC9365C4DC5A}"/>
              </a:ext>
            </a:extLst>
          </p:cNvPr>
          <p:cNvPicPr>
            <a:picLocks noGrp="1" noChangeAspect="1"/>
          </p:cNvPicPr>
          <p:nvPr>
            <p:ph sz="quarter" idx="14"/>
          </p:nvPr>
        </p:nvPicPr>
        <p:blipFill>
          <a:blip r:embed="rId2"/>
          <a:stretch>
            <a:fillRect/>
          </a:stretch>
        </p:blipFill>
        <p:spPr>
          <a:xfrm>
            <a:off x="5425157" y="1557338"/>
            <a:ext cx="3261643" cy="4188315"/>
          </a:xfrm>
          <a:prstGeom prst="rect">
            <a:avLst/>
          </a:prstGeom>
        </p:spPr>
      </p:pic>
    </p:spTree>
    <p:extLst>
      <p:ext uri="{BB962C8B-B14F-4D97-AF65-F5344CB8AC3E}">
        <p14:creationId xmlns:p14="http://schemas.microsoft.com/office/powerpoint/2010/main" val="1788162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Chemistry Link to Health: Glucose Testing </a:t>
            </a:r>
            <a:r>
              <a:rPr lang="en-IN" sz="2000" b="0" dirty="0"/>
              <a:t>(2 of 3)</a:t>
            </a:r>
            <a:endParaRPr lang="en-IN" sz="2000" dirty="0"/>
          </a:p>
        </p:txBody>
      </p:sp>
      <p:sp>
        <p:nvSpPr>
          <p:cNvPr id="13" name="Content Placeholder 12"/>
          <p:cNvSpPr>
            <a:spLocks noGrp="1"/>
          </p:cNvSpPr>
          <p:nvPr>
            <p:ph sz="quarter" idx="13"/>
          </p:nvPr>
        </p:nvSpPr>
        <p:spPr>
          <a:xfrm>
            <a:off x="457200" y="1556327"/>
            <a:ext cx="8229600" cy="1186873"/>
          </a:xfrm>
        </p:spPr>
        <p:txBody>
          <a:bodyPr/>
          <a:lstStyle/>
          <a:p>
            <a:pPr marL="432" indent="0">
              <a:buNone/>
            </a:pPr>
            <a:r>
              <a:rPr lang="en-IN" sz="2400" dirty="0"/>
              <a:t>In a clinical test, the presence of glucose in the urine can be detected using a paper strip containing 2-methylaniline and two enzymes, glucose oxidase and peroxidase.</a:t>
            </a:r>
          </a:p>
        </p:txBody>
      </p:sp>
      <p:pic>
        <p:nvPicPr>
          <p:cNvPr id="15" name="Content Placeholder 14" descr="In the reaction, the D gluconic acid is oxidized. For long description in Notes pane, press F6.">
            <a:extLst>
              <a:ext uri="{FF2B5EF4-FFF2-40B4-BE49-F238E27FC236}">
                <a16:creationId xmlns:a16="http://schemas.microsoft.com/office/drawing/2014/main" id="{E4CCFD4B-C978-40C2-BA48-753E26063BE6}"/>
              </a:ext>
            </a:extLst>
          </p:cNvPr>
          <p:cNvPicPr>
            <a:picLocks noGrp="1" noChangeAspect="1"/>
          </p:cNvPicPr>
          <p:nvPr>
            <p:ph sz="quarter" idx="14"/>
          </p:nvPr>
        </p:nvPicPr>
        <p:blipFill>
          <a:blip r:embed="rId4"/>
          <a:stretch>
            <a:fillRect/>
          </a:stretch>
        </p:blipFill>
        <p:spPr>
          <a:xfrm>
            <a:off x="2517470" y="3060768"/>
            <a:ext cx="4109060" cy="2103302"/>
          </a:xfrm>
          <a:prstGeom prst="rect">
            <a:avLst/>
          </a:prstGeom>
        </p:spPr>
      </p:pic>
      <p:graphicFrame>
        <p:nvGraphicFramePr>
          <p:cNvPr id="16" name="Object 15" descr="H 2 O 2 plus dye (2-methylaniline) yields colored products in the presence of peroxidase.">
            <a:extLst>
              <a:ext uri="{FF2B5EF4-FFF2-40B4-BE49-F238E27FC236}">
                <a16:creationId xmlns:a16="http://schemas.microsoft.com/office/drawing/2014/main" id="{B6183CD8-9DEF-4228-AEF3-7D2F1E6C038A}"/>
              </a:ext>
            </a:extLst>
          </p:cNvPr>
          <p:cNvGraphicFramePr>
            <a:graphicFrameLocks noChangeAspect="1"/>
          </p:cNvGraphicFramePr>
          <p:nvPr>
            <p:extLst/>
          </p:nvPr>
        </p:nvGraphicFramePr>
        <p:xfrm>
          <a:off x="755650" y="5481638"/>
          <a:ext cx="7632700" cy="419100"/>
        </p:xfrm>
        <a:graphic>
          <a:graphicData uri="http://schemas.openxmlformats.org/presentationml/2006/ole">
            <mc:AlternateContent xmlns:mc="http://schemas.openxmlformats.org/markup-compatibility/2006">
              <mc:Choice xmlns:v="urn:schemas-microsoft-com:vml" Requires="v">
                <p:oleObj spid="_x0000_s21508" name="Equation" r:id="rId5" imgW="7632360" imgH="419040" progId="Equation.DSMT4">
                  <p:embed/>
                </p:oleObj>
              </mc:Choice>
              <mc:Fallback>
                <p:oleObj name="Equation" r:id="rId5" imgW="7632360" imgH="419040" progId="Equation.DSMT4">
                  <p:embed/>
                  <p:pic>
                    <p:nvPicPr>
                      <p:cNvPr id="16" name="Object 15" descr="H 2 O 2 plus dye (2-methylaniline) yields colored products in the presence of peroxidase.">
                        <a:extLst>
                          <a:ext uri="{FF2B5EF4-FFF2-40B4-BE49-F238E27FC236}">
                            <a16:creationId xmlns:a16="http://schemas.microsoft.com/office/drawing/2014/main" id="{B6183CD8-9DEF-4228-AEF3-7D2F1E6C038A}"/>
                          </a:ext>
                        </a:extLst>
                      </p:cNvPr>
                      <p:cNvPicPr/>
                      <p:nvPr/>
                    </p:nvPicPr>
                    <p:blipFill>
                      <a:blip r:embed="rId6"/>
                      <a:stretch>
                        <a:fillRect/>
                      </a:stretch>
                    </p:blipFill>
                    <p:spPr>
                      <a:xfrm>
                        <a:off x="755650" y="5481638"/>
                        <a:ext cx="7632700" cy="419100"/>
                      </a:xfrm>
                      <a:prstGeom prst="rect">
                        <a:avLst/>
                      </a:prstGeom>
                    </p:spPr>
                  </p:pic>
                </p:oleObj>
              </mc:Fallback>
            </mc:AlternateContent>
          </a:graphicData>
        </a:graphic>
      </p:graphicFrame>
    </p:spTree>
    <p:extLst>
      <p:ext uri="{BB962C8B-B14F-4D97-AF65-F5344CB8AC3E}">
        <p14:creationId xmlns:p14="http://schemas.microsoft.com/office/powerpoint/2010/main" val="231850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Types of Monosaccharides </a:t>
            </a:r>
            <a:r>
              <a:rPr lang="en-IN" sz="2000" b="0" dirty="0"/>
              <a:t>(1 of 2)</a:t>
            </a:r>
            <a:endParaRPr lang="en-IN" dirty="0"/>
          </a:p>
        </p:txBody>
      </p:sp>
      <p:sp>
        <p:nvSpPr>
          <p:cNvPr id="5" name="Content Placeholder 4"/>
          <p:cNvSpPr>
            <a:spLocks noGrp="1"/>
          </p:cNvSpPr>
          <p:nvPr>
            <p:ph sz="quarter" idx="13"/>
          </p:nvPr>
        </p:nvSpPr>
        <p:spPr>
          <a:xfrm>
            <a:off x="457200" y="1556327"/>
            <a:ext cx="8229600" cy="806863"/>
          </a:xfrm>
        </p:spPr>
        <p:txBody>
          <a:bodyPr/>
          <a:lstStyle/>
          <a:p>
            <a:pPr marL="432" indent="0">
              <a:buNone/>
            </a:pPr>
            <a:r>
              <a:rPr lang="en-US" dirty="0"/>
              <a:t>Monosaccharides are also classified by the number of carbon atoms present.</a:t>
            </a:r>
            <a:endParaRPr lang="en-IN" dirty="0"/>
          </a:p>
        </p:txBody>
      </p:sp>
      <p:sp>
        <p:nvSpPr>
          <p:cNvPr id="6" name="Content Placeholder 5"/>
          <p:cNvSpPr>
            <a:spLocks noGrp="1"/>
          </p:cNvSpPr>
          <p:nvPr>
            <p:ph sz="quarter" idx="14"/>
          </p:nvPr>
        </p:nvSpPr>
        <p:spPr>
          <a:xfrm>
            <a:off x="457200" y="2707574"/>
            <a:ext cx="3247901" cy="439388"/>
          </a:xfrm>
        </p:spPr>
        <p:txBody>
          <a:bodyPr/>
          <a:lstStyle/>
          <a:p>
            <a:pPr marL="432" indent="0">
              <a:buNone/>
            </a:pPr>
            <a:r>
              <a:rPr lang="en-IN" b="1" dirty="0"/>
              <a:t>triose </a:t>
            </a:r>
            <a:r>
              <a:rPr lang="en-IN" dirty="0"/>
              <a:t>(three C atoms)</a:t>
            </a:r>
          </a:p>
        </p:txBody>
      </p:sp>
      <p:sp>
        <p:nvSpPr>
          <p:cNvPr id="7" name="Content Placeholder 6"/>
          <p:cNvSpPr>
            <a:spLocks noGrp="1"/>
          </p:cNvSpPr>
          <p:nvPr>
            <p:ph sz="quarter" idx="15"/>
          </p:nvPr>
        </p:nvSpPr>
        <p:spPr>
          <a:xfrm>
            <a:off x="4738255" y="2707575"/>
            <a:ext cx="3325090" cy="439388"/>
          </a:xfrm>
        </p:spPr>
        <p:txBody>
          <a:bodyPr/>
          <a:lstStyle/>
          <a:p>
            <a:pPr marL="432" indent="0">
              <a:buNone/>
            </a:pPr>
            <a:r>
              <a:rPr lang="en-US" b="1" dirty="0" err="1">
                <a:solidFill>
                  <a:srgbClr val="000000"/>
                </a:solidFill>
                <a:ea typeface="ＭＳ Ｐゴシック" pitchFamily="34" charset="-128"/>
                <a:cs typeface="Times New Roman" pitchFamily="18" charset="0"/>
              </a:rPr>
              <a:t>tetrose</a:t>
            </a:r>
            <a:r>
              <a:rPr lang="en-US" b="1" dirty="0">
                <a:solidFill>
                  <a:srgbClr val="000000"/>
                </a:solidFill>
                <a:ea typeface="ＭＳ Ｐゴシック" pitchFamily="34" charset="-128"/>
                <a:cs typeface="Times New Roman" pitchFamily="18" charset="0"/>
              </a:rPr>
              <a:t> </a:t>
            </a:r>
            <a:r>
              <a:rPr lang="en-US" dirty="0">
                <a:solidFill>
                  <a:srgbClr val="000000"/>
                </a:solidFill>
                <a:ea typeface="ＭＳ Ｐゴシック" pitchFamily="34" charset="-128"/>
                <a:cs typeface="Times New Roman" pitchFamily="18" charset="0"/>
              </a:rPr>
              <a:t>(four C atoms)</a:t>
            </a:r>
            <a:endParaRPr lang="en-IN" dirty="0"/>
          </a:p>
        </p:txBody>
      </p:sp>
      <p:sp>
        <p:nvSpPr>
          <p:cNvPr id="8" name="Content Placeholder 7"/>
          <p:cNvSpPr>
            <a:spLocks noGrp="1"/>
          </p:cNvSpPr>
          <p:nvPr>
            <p:ph sz="quarter" idx="16"/>
          </p:nvPr>
        </p:nvSpPr>
        <p:spPr>
          <a:xfrm>
            <a:off x="457200" y="3446463"/>
            <a:ext cx="3354779" cy="413018"/>
          </a:xfrm>
        </p:spPr>
        <p:txBody>
          <a:bodyPr/>
          <a:lstStyle/>
          <a:p>
            <a:pPr marL="432" indent="0">
              <a:buNone/>
            </a:pPr>
            <a:r>
              <a:rPr lang="en-US" b="1" dirty="0">
                <a:solidFill>
                  <a:srgbClr val="000000"/>
                </a:solidFill>
                <a:ea typeface="ＭＳ Ｐゴシック" pitchFamily="34" charset="-128"/>
                <a:cs typeface="Times New Roman" pitchFamily="18" charset="0"/>
              </a:rPr>
              <a:t>pentose </a:t>
            </a:r>
            <a:r>
              <a:rPr lang="en-US" dirty="0">
                <a:solidFill>
                  <a:srgbClr val="000000"/>
                </a:solidFill>
                <a:ea typeface="ＭＳ Ｐゴシック" pitchFamily="34" charset="-128"/>
                <a:cs typeface="Times New Roman" pitchFamily="18" charset="0"/>
              </a:rPr>
              <a:t>(five C atoms)</a:t>
            </a:r>
            <a:endParaRPr lang="en-IN" dirty="0"/>
          </a:p>
        </p:txBody>
      </p:sp>
      <p:sp>
        <p:nvSpPr>
          <p:cNvPr id="9" name="Content Placeholder 8"/>
          <p:cNvSpPr>
            <a:spLocks noGrp="1"/>
          </p:cNvSpPr>
          <p:nvPr>
            <p:ph sz="quarter" idx="17"/>
          </p:nvPr>
        </p:nvSpPr>
        <p:spPr>
          <a:xfrm>
            <a:off x="4738255" y="3446464"/>
            <a:ext cx="3158836" cy="413017"/>
          </a:xfrm>
        </p:spPr>
        <p:txBody>
          <a:bodyPr/>
          <a:lstStyle/>
          <a:p>
            <a:pPr marL="432" indent="0">
              <a:buNone/>
            </a:pPr>
            <a:r>
              <a:rPr lang="en-US" b="1" dirty="0">
                <a:solidFill>
                  <a:srgbClr val="000000"/>
                </a:solidFill>
                <a:ea typeface="ＭＳ Ｐゴシック" pitchFamily="34" charset="-128"/>
                <a:cs typeface="Times New Roman" pitchFamily="18" charset="0"/>
              </a:rPr>
              <a:t>hexose </a:t>
            </a:r>
            <a:r>
              <a:rPr lang="en-US" dirty="0">
                <a:solidFill>
                  <a:srgbClr val="000000"/>
                </a:solidFill>
                <a:ea typeface="ＭＳ Ｐゴシック" pitchFamily="34" charset="-128"/>
                <a:cs typeface="Times New Roman" pitchFamily="18" charset="0"/>
              </a:rPr>
              <a:t>(six C atoms)</a:t>
            </a:r>
            <a:endParaRPr lang="en-IN" dirty="0"/>
          </a:p>
        </p:txBody>
      </p:sp>
      <p:sp>
        <p:nvSpPr>
          <p:cNvPr id="10" name="Content Placeholder 9"/>
          <p:cNvSpPr>
            <a:spLocks noGrp="1"/>
          </p:cNvSpPr>
          <p:nvPr>
            <p:ph sz="quarter" idx="18"/>
          </p:nvPr>
        </p:nvSpPr>
        <p:spPr>
          <a:xfrm>
            <a:off x="457200" y="4230235"/>
            <a:ext cx="7962405" cy="1818140"/>
          </a:xfrm>
        </p:spPr>
        <p:txBody>
          <a:bodyPr/>
          <a:lstStyle/>
          <a:p>
            <a:pPr marL="432" indent="0">
              <a:buNone/>
            </a:pPr>
            <a:r>
              <a:rPr lang="en-US" dirty="0"/>
              <a:t>An </a:t>
            </a:r>
            <a:r>
              <a:rPr lang="en-US" dirty="0" err="1"/>
              <a:t>aldopentose</a:t>
            </a:r>
            <a:r>
              <a:rPr lang="en-US" dirty="0"/>
              <a:t> is a five-carbon monosaccharide with an aldehyde group.</a:t>
            </a:r>
          </a:p>
          <a:p>
            <a:pPr marL="432" indent="0">
              <a:buNone/>
            </a:pPr>
            <a:r>
              <a:rPr lang="en-US" dirty="0"/>
              <a:t>A ketohexose is a six-carbon monosaccharide with a ketone group.</a:t>
            </a:r>
            <a:endParaRPr lang="en-IN" dirty="0"/>
          </a:p>
        </p:txBody>
      </p:sp>
    </p:spTree>
    <p:extLst>
      <p:ext uri="{BB962C8B-B14F-4D97-AF65-F5344CB8AC3E}">
        <p14:creationId xmlns:p14="http://schemas.microsoft.com/office/powerpoint/2010/main" val="1338573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Chemistry Link to Health: Glucose Testing </a:t>
            </a:r>
            <a:r>
              <a:rPr lang="en-IN" sz="2000" b="0" dirty="0"/>
              <a:t>(3 of 3)</a:t>
            </a:r>
            <a:endParaRPr lang="en-IN" sz="2000" dirty="0"/>
          </a:p>
        </p:txBody>
      </p:sp>
      <p:sp>
        <p:nvSpPr>
          <p:cNvPr id="3" name="Content Placeholder 2"/>
          <p:cNvSpPr>
            <a:spLocks noGrp="1"/>
          </p:cNvSpPr>
          <p:nvPr>
            <p:ph sz="quarter" idx="13"/>
          </p:nvPr>
        </p:nvSpPr>
        <p:spPr>
          <a:xfrm>
            <a:off x="457200" y="1556327"/>
            <a:ext cx="8229600" cy="805873"/>
          </a:xfrm>
        </p:spPr>
        <p:txBody>
          <a:bodyPr/>
          <a:lstStyle/>
          <a:p>
            <a:r>
              <a:rPr lang="en-IN" dirty="0"/>
              <a:t>The intensity of the </a:t>
            </a:r>
            <a:r>
              <a:rPr lang="en-IN" dirty="0" err="1"/>
              <a:t>color</a:t>
            </a:r>
            <a:r>
              <a:rPr lang="en-IN" dirty="0"/>
              <a:t> of the dye 2-methylaniline on a test strip determines the glucose level in urine.</a:t>
            </a:r>
          </a:p>
        </p:txBody>
      </p:sp>
      <p:sp>
        <p:nvSpPr>
          <p:cNvPr id="4" name="Content Placeholder 3"/>
          <p:cNvSpPr>
            <a:spLocks noGrp="1"/>
          </p:cNvSpPr>
          <p:nvPr>
            <p:ph sz="quarter" idx="14"/>
          </p:nvPr>
        </p:nvSpPr>
        <p:spPr>
          <a:xfrm>
            <a:off x="457200" y="2453476"/>
            <a:ext cx="6159500" cy="442123"/>
          </a:xfrm>
        </p:spPr>
        <p:txBody>
          <a:bodyPr/>
          <a:lstStyle/>
          <a:p>
            <a:pPr marL="432" indent="0">
              <a:buNone/>
            </a:pPr>
            <a:r>
              <a:rPr lang="en-IN" b="1" dirty="0"/>
              <a:t>Table 13.1</a:t>
            </a:r>
            <a:r>
              <a:rPr lang="en-IN" dirty="0"/>
              <a:t> Glucose Oxidase Test Results</a:t>
            </a:r>
          </a:p>
        </p:txBody>
      </p:sp>
      <p:graphicFrame>
        <p:nvGraphicFramePr>
          <p:cNvPr id="13" name="Content Placeholder 12"/>
          <p:cNvGraphicFramePr>
            <a:graphicFrameLocks noGrp="1"/>
          </p:cNvGraphicFramePr>
          <p:nvPr>
            <p:ph sz="quarter" idx="15"/>
            <p:extLst/>
          </p:nvPr>
        </p:nvGraphicFramePr>
        <p:xfrm>
          <a:off x="468313" y="3016250"/>
          <a:ext cx="8232777" cy="2966720"/>
        </p:xfrm>
        <a:graphic>
          <a:graphicData uri="http://schemas.openxmlformats.org/drawingml/2006/table">
            <a:tbl>
              <a:tblPr firstRow="1" bandRow="1">
                <a:tableStyleId>{2D5ABB26-0587-4C30-8999-92F81FD0307C}</a:tableStyleId>
              </a:tblPr>
              <a:tblGrid>
                <a:gridCol w="2744259">
                  <a:extLst>
                    <a:ext uri="{9D8B030D-6E8A-4147-A177-3AD203B41FA5}">
                      <a16:colId xmlns:a16="http://schemas.microsoft.com/office/drawing/2014/main" val="3670833960"/>
                    </a:ext>
                  </a:extLst>
                </a:gridCol>
                <a:gridCol w="2744259">
                  <a:extLst>
                    <a:ext uri="{9D8B030D-6E8A-4147-A177-3AD203B41FA5}">
                      <a16:colId xmlns:a16="http://schemas.microsoft.com/office/drawing/2014/main" val="3051819587"/>
                    </a:ext>
                  </a:extLst>
                </a:gridCol>
                <a:gridCol w="2744259">
                  <a:extLst>
                    <a:ext uri="{9D8B030D-6E8A-4147-A177-3AD203B41FA5}">
                      <a16:colId xmlns:a16="http://schemas.microsoft.com/office/drawing/2014/main" val="630925485"/>
                    </a:ext>
                  </a:extLst>
                </a:gridCol>
              </a:tblGrid>
              <a:tr h="370840">
                <a:tc>
                  <a:txBody>
                    <a:bodyPr/>
                    <a:lstStyle/>
                    <a:p>
                      <a:r>
                        <a:rPr lang="en-US" sz="100" b="1" baseline="0" dirty="0">
                          <a:solidFill>
                            <a:schemeClr val="tx1"/>
                          </a:solidFill>
                        </a:rPr>
                        <a:t>Blank</a:t>
                      </a:r>
                      <a:endParaRPr lang="en-IN" sz="100" b="1" baseline="0" dirty="0">
                        <a:solidFill>
                          <a:schemeClr val="tx1"/>
                        </a:solidFil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Glucose present in Urine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Glucose present in Urine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08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i="0" u="none" strike="noStrike" cap="none" baseline="0" dirty="0">
                          <a:solidFill>
                            <a:schemeClr val="tx1"/>
                          </a:solidFill>
                          <a:latin typeface="+mn-lt"/>
                          <a:ea typeface="+mn-ea"/>
                          <a:cs typeface="+mn-cs"/>
                          <a:sym typeface="Arial"/>
                        </a:rPr>
                        <a:t>Color</a:t>
                      </a: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IN" sz="100" b="1" i="0" u="none" strike="noStrike" baseline="0" dirty="0">
                          <a:solidFill>
                            <a:srgbClr val="000000"/>
                          </a:solidFill>
                          <a:effectLst/>
                          <a:latin typeface="Calibri"/>
                        </a:rPr>
                        <a:t>        </a:t>
                      </a:r>
                      <a:r>
                        <a:rPr lang="en-IN" sz="100" b="1" i="0" u="none" strike="noStrike" dirty="0" err="1">
                          <a:solidFill>
                            <a:srgbClr val="000000"/>
                          </a:solidFill>
                          <a:effectLst/>
                          <a:latin typeface="Calibri"/>
                        </a:rPr>
                        <a:t>percent</a:t>
                      </a:r>
                      <a:r>
                        <a:rPr lang="en-IN" sz="100" b="1" i="0" u="none" strike="noStrike" dirty="0">
                          <a:solidFill>
                            <a:srgbClr val="000000"/>
                          </a:solidFill>
                          <a:effectLst/>
                          <a:latin typeface="Calibri"/>
                        </a:rPr>
                        <a:t>, mass volume </a:t>
                      </a:r>
                      <a:r>
                        <a:rPr lang="en-IN" sz="100" b="1" i="0" u="none" strike="noStrike" dirty="0" err="1">
                          <a:solidFill>
                            <a:srgbClr val="000000"/>
                          </a:solidFill>
                          <a:effectLst/>
                          <a:latin typeface="Calibri"/>
                        </a:rPr>
                        <a:t>percent</a:t>
                      </a:r>
                      <a:endParaRPr lang="en-IN" sz="100" b="1" i="0" u="none" strike="noStrike" dirty="0">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IN" sz="100" b="1" i="0" u="none" strike="noStrike" dirty="0">
                          <a:solidFill>
                            <a:srgbClr val="000000"/>
                          </a:solidFill>
                          <a:effectLst/>
                          <a:latin typeface="+mn-lt"/>
                        </a:rPr>
                        <a:t>milligrams per </a:t>
                      </a:r>
                      <a:r>
                        <a:rPr lang="en-IN" sz="100" b="1" i="0" u="none" strike="noStrike" dirty="0" err="1">
                          <a:solidFill>
                            <a:srgbClr val="000000"/>
                          </a:solidFill>
                          <a:effectLst/>
                          <a:latin typeface="+mn-lt"/>
                        </a:rPr>
                        <a:t>deciliter</a:t>
                      </a:r>
                      <a:endParaRPr lang="en-IN" sz="1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4214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Blue</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t>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aseline="0" dirty="0"/>
                        <a:t>0</a:t>
                      </a:r>
                      <a:endParaRPr lang="en-IN" sz="1600" baseline="0" dirty="0"/>
                    </a:p>
                  </a:txBody>
                  <a:tcPr marL="360000" marR="14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50422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cap="none" baseline="0" dirty="0">
                          <a:solidFill>
                            <a:schemeClr val="tx1"/>
                          </a:solidFill>
                          <a:latin typeface="+mn-lt"/>
                          <a:ea typeface="+mn-ea"/>
                          <a:cs typeface="+mn-cs"/>
                          <a:sym typeface="Arial"/>
                        </a:rPr>
                        <a:t>Blue-green</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t>0.10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aseline="0" dirty="0"/>
                        <a:t>100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7848285"/>
                  </a:ext>
                </a:extLst>
              </a:tr>
              <a:tr h="370840">
                <a:tc>
                  <a:txBody>
                    <a:bodyPr/>
                    <a:lstStyle/>
                    <a:p>
                      <a:r>
                        <a:rPr lang="en-US" sz="1600" baseline="0" dirty="0"/>
                        <a:t>Green</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t>0.25</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aseline="0" dirty="0"/>
                        <a:t>250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4947258"/>
                  </a:ext>
                </a:extLst>
              </a:tr>
              <a:tr h="370840">
                <a:tc>
                  <a:txBody>
                    <a:bodyPr/>
                    <a:lstStyle/>
                    <a:p>
                      <a:r>
                        <a:rPr lang="en-US" sz="1600" baseline="0" dirty="0"/>
                        <a:t>Green-brown</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t>0.50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aseline="0" dirty="0"/>
                        <a:t>500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8514704"/>
                  </a:ext>
                </a:extLst>
              </a:tr>
              <a:tr h="370840">
                <a:tc>
                  <a:txBody>
                    <a:bodyPr/>
                    <a:lstStyle/>
                    <a:p>
                      <a:r>
                        <a:rPr lang="en-US" sz="1600" baseline="0" dirty="0"/>
                        <a:t>Brown</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t>1.00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aseline="0" dirty="0"/>
                        <a:t>1000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3389371"/>
                  </a:ext>
                </a:extLst>
              </a:tr>
              <a:tr h="370840">
                <a:tc>
                  <a:txBody>
                    <a:bodyPr/>
                    <a:lstStyle/>
                    <a:p>
                      <a:r>
                        <a:rPr lang="en-US" sz="1600" baseline="0" dirty="0"/>
                        <a:t>Dark brown</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aseline="0" dirty="0"/>
                        <a:t>2.00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aseline="0" dirty="0"/>
                        <a:t>2000</a:t>
                      </a:r>
                      <a:endParaRPr lang="en-IN" sz="1600" baseline="0" dirty="0"/>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7777381"/>
                  </a:ext>
                </a:extLst>
              </a:tr>
            </a:tbl>
          </a:graphicData>
        </a:graphic>
      </p:graphicFrame>
      <p:graphicFrame>
        <p:nvGraphicFramePr>
          <p:cNvPr id="14" name="Object 13">
            <a:extLst>
              <a:ext uri="{C183D7F6-B498-43B3-948B-1728B52AA6E4}">
                <adec:decorative xmlns:adec="http://schemas.microsoft.com/office/drawing/2017/decorative" val="1"/>
              </a:ext>
            </a:extLst>
          </p:cNvPr>
          <p:cNvGraphicFramePr>
            <a:graphicFrameLocks noChangeAspect="1"/>
          </p:cNvGraphicFramePr>
          <p:nvPr>
            <p:extLst/>
          </p:nvPr>
        </p:nvGraphicFramePr>
        <p:xfrm>
          <a:off x="3227381" y="3467393"/>
          <a:ext cx="811378" cy="270459"/>
        </p:xfrm>
        <a:graphic>
          <a:graphicData uri="http://schemas.openxmlformats.org/presentationml/2006/ole">
            <mc:AlternateContent xmlns:mc="http://schemas.openxmlformats.org/markup-compatibility/2006">
              <mc:Choice xmlns:v="urn:schemas-microsoft-com:vml" Requires="v">
                <p:oleObj spid="_x0000_s22534" name="Equation" r:id="rId3" imgW="609480" imgH="203040" progId="Equation.DSMT4">
                  <p:embed/>
                </p:oleObj>
              </mc:Choice>
              <mc:Fallback>
                <p:oleObj name="Equation" r:id="rId3" imgW="609480" imgH="203040" progId="Equation.DSMT4">
                  <p:embed/>
                  <p:pic>
                    <p:nvPicPr>
                      <p:cNvPr id="14" name="Object 13">
                        <a:extLst>
                          <a:ext uri="{C183D7F6-B498-43B3-948B-1728B52AA6E4}">
                            <adec:decorative xmlns:adec="http://schemas.microsoft.com/office/drawing/2017/decorative" val="1"/>
                          </a:ext>
                        </a:extLst>
                      </p:cNvPr>
                      <p:cNvPicPr/>
                      <p:nvPr/>
                    </p:nvPicPr>
                    <p:blipFill>
                      <a:blip r:embed="rId4"/>
                      <a:stretch>
                        <a:fillRect/>
                      </a:stretch>
                    </p:blipFill>
                    <p:spPr>
                      <a:xfrm>
                        <a:off x="3227381" y="3467393"/>
                        <a:ext cx="811378" cy="270459"/>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6923087" y="3482633"/>
          <a:ext cx="746125" cy="269875"/>
        </p:xfrm>
        <a:graphic>
          <a:graphicData uri="http://schemas.openxmlformats.org/presentationml/2006/ole">
            <mc:AlternateContent xmlns:mc="http://schemas.openxmlformats.org/markup-compatibility/2006">
              <mc:Choice xmlns:v="urn:schemas-microsoft-com:vml" Requires="v">
                <p:oleObj spid="_x0000_s22535" name="Equation" r:id="rId5" imgW="558720" imgH="203040" progId="Equation.DSMT4">
                  <p:embed/>
                </p:oleObj>
              </mc:Choice>
              <mc:Fallback>
                <p:oleObj name="Equation" r:id="rId5" imgW="558720" imgH="203040" progId="Equation.DSMT4">
                  <p:embed/>
                  <p:pic>
                    <p:nvPicPr>
                      <p:cNvPr id="15" name="Object 14">
                        <a:extLst>
                          <a:ext uri="{C183D7F6-B498-43B3-948B-1728B52AA6E4}">
                            <adec:decorative xmlns:adec="http://schemas.microsoft.com/office/drawing/2017/decorative" val="1"/>
                          </a:ext>
                        </a:extLst>
                      </p:cNvPr>
                      <p:cNvPicPr/>
                      <p:nvPr/>
                    </p:nvPicPr>
                    <p:blipFill>
                      <a:blip r:embed="rId6"/>
                      <a:stretch>
                        <a:fillRect/>
                      </a:stretch>
                    </p:blipFill>
                    <p:spPr>
                      <a:xfrm>
                        <a:off x="6923087" y="3482633"/>
                        <a:ext cx="746125" cy="26987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513732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13.6 Disaccharides</a:t>
            </a:r>
            <a:endParaRPr lang="en-IN" dirty="0"/>
          </a:p>
        </p:txBody>
      </p:sp>
      <p:sp>
        <p:nvSpPr>
          <p:cNvPr id="7" name="Content Placeholder 6"/>
          <p:cNvSpPr>
            <a:spLocks noGrp="1"/>
          </p:cNvSpPr>
          <p:nvPr>
            <p:ph sz="quarter" idx="13"/>
          </p:nvPr>
        </p:nvSpPr>
        <p:spPr>
          <a:xfrm>
            <a:off x="457200" y="1556327"/>
            <a:ext cx="8229600" cy="794987"/>
          </a:xfrm>
        </p:spPr>
        <p:txBody>
          <a:bodyPr/>
          <a:lstStyle/>
          <a:p>
            <a:pPr marL="432" indent="0">
              <a:buNone/>
            </a:pPr>
            <a:r>
              <a:rPr lang="en-US" dirty="0"/>
              <a:t>Lactose is a disaccharide found in milk and milk products. It contains the monosaccharides, galactose and glucose.</a:t>
            </a:r>
          </a:p>
        </p:txBody>
      </p:sp>
      <p:pic>
        <p:nvPicPr>
          <p:cNvPr id="17" name="Content Placeholder 16" descr="The two 6 membered Haworth structures, D galactose and D glucose, each contain an oxygen atom in the top right position of a hexagon.  For long description in Notes pane, press F6.">
            <a:extLst>
              <a:ext uri="{FF2B5EF4-FFF2-40B4-BE49-F238E27FC236}">
                <a16:creationId xmlns:a16="http://schemas.microsoft.com/office/drawing/2014/main" id="{727C1E75-D21F-4765-936D-24DA921F9C48}"/>
              </a:ext>
            </a:extLst>
          </p:cNvPr>
          <p:cNvPicPr>
            <a:picLocks noGrp="1" noChangeAspect="1"/>
          </p:cNvPicPr>
          <p:nvPr>
            <p:ph sz="quarter" idx="14"/>
          </p:nvPr>
        </p:nvPicPr>
        <p:blipFill>
          <a:blip r:embed="rId3"/>
          <a:stretch>
            <a:fillRect/>
          </a:stretch>
        </p:blipFill>
        <p:spPr>
          <a:xfrm>
            <a:off x="1778993" y="2509763"/>
            <a:ext cx="5586014" cy="2848112"/>
          </a:xfrm>
          <a:prstGeom prst="rect">
            <a:avLst/>
          </a:prstGeom>
        </p:spPr>
      </p:pic>
      <p:sp>
        <p:nvSpPr>
          <p:cNvPr id="9" name="Content Placeholder 8"/>
          <p:cNvSpPr>
            <a:spLocks noGrp="1"/>
          </p:cNvSpPr>
          <p:nvPr>
            <p:ph sz="quarter" idx="15"/>
          </p:nvPr>
        </p:nvSpPr>
        <p:spPr>
          <a:xfrm>
            <a:off x="457200" y="5549269"/>
            <a:ext cx="8232775" cy="792153"/>
          </a:xfrm>
        </p:spPr>
        <p:txBody>
          <a:bodyPr/>
          <a:lstStyle/>
          <a:p>
            <a:pPr marL="432" indent="0">
              <a:buNone/>
            </a:pPr>
            <a:r>
              <a:rPr lang="en-US" b="1" dirty="0"/>
              <a:t>Learning Goal</a:t>
            </a:r>
            <a:r>
              <a:rPr lang="en-US" dirty="0"/>
              <a:t> Describe the monosaccharide units and linkages in disaccharides.</a:t>
            </a:r>
          </a:p>
        </p:txBody>
      </p:sp>
    </p:spTree>
    <p:extLst>
      <p:ext uri="{BB962C8B-B14F-4D97-AF65-F5344CB8AC3E}">
        <p14:creationId xmlns:p14="http://schemas.microsoft.com/office/powerpoint/2010/main" val="1796032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Disaccharides</a:t>
            </a:r>
          </a:p>
        </p:txBody>
      </p:sp>
      <p:sp>
        <p:nvSpPr>
          <p:cNvPr id="3" name="Content Placeholder 2"/>
          <p:cNvSpPr>
            <a:spLocks noGrp="1"/>
          </p:cNvSpPr>
          <p:nvPr>
            <p:ph sz="quarter" idx="13"/>
          </p:nvPr>
        </p:nvSpPr>
        <p:spPr>
          <a:xfrm>
            <a:off x="457200" y="1556327"/>
            <a:ext cx="8229600" cy="1890136"/>
          </a:xfrm>
        </p:spPr>
        <p:txBody>
          <a:bodyPr/>
          <a:lstStyle/>
          <a:p>
            <a:pPr marL="432" indent="0">
              <a:buNone/>
            </a:pPr>
            <a:r>
              <a:rPr lang="en-US" dirty="0"/>
              <a:t>A </a:t>
            </a:r>
            <a:r>
              <a:rPr lang="en-US" b="1" dirty="0"/>
              <a:t>disaccharide</a:t>
            </a:r>
          </a:p>
          <a:p>
            <a:r>
              <a:rPr lang="en-US" dirty="0"/>
              <a:t>consists of two monosaccharides linked together</a:t>
            </a:r>
          </a:p>
          <a:p>
            <a:r>
              <a:rPr lang="en-US" dirty="0"/>
              <a:t>is formed when two monosaccharides combine in a dehydration reaction</a:t>
            </a:r>
            <a:endParaRPr lang="en-IN" dirty="0"/>
          </a:p>
        </p:txBody>
      </p:sp>
      <p:graphicFrame>
        <p:nvGraphicFramePr>
          <p:cNvPr id="13" name="Content Placeholder 12"/>
          <p:cNvGraphicFramePr>
            <a:graphicFrameLocks noGrp="1"/>
          </p:cNvGraphicFramePr>
          <p:nvPr>
            <p:ph sz="quarter" idx="14"/>
            <p:extLst/>
          </p:nvPr>
        </p:nvGraphicFramePr>
        <p:xfrm>
          <a:off x="1968335" y="3709020"/>
          <a:ext cx="5207330" cy="1483360"/>
        </p:xfrm>
        <a:graphic>
          <a:graphicData uri="http://schemas.openxmlformats.org/drawingml/2006/table">
            <a:tbl>
              <a:tblPr firstRow="1" bandRow="1">
                <a:tableStyleId>{2D5ABB26-0587-4C30-8999-92F81FD0307C}</a:tableStyleId>
              </a:tblPr>
              <a:tblGrid>
                <a:gridCol w="2642260">
                  <a:extLst>
                    <a:ext uri="{9D8B030D-6E8A-4147-A177-3AD203B41FA5}">
                      <a16:colId xmlns:a16="http://schemas.microsoft.com/office/drawing/2014/main" val="1770374731"/>
                    </a:ext>
                  </a:extLst>
                </a:gridCol>
                <a:gridCol w="570015">
                  <a:extLst>
                    <a:ext uri="{9D8B030D-6E8A-4147-A177-3AD203B41FA5}">
                      <a16:colId xmlns:a16="http://schemas.microsoft.com/office/drawing/2014/main" val="2857122183"/>
                    </a:ext>
                  </a:extLst>
                </a:gridCol>
                <a:gridCol w="1995055">
                  <a:extLst>
                    <a:ext uri="{9D8B030D-6E8A-4147-A177-3AD203B41FA5}">
                      <a16:colId xmlns:a16="http://schemas.microsoft.com/office/drawing/2014/main" val="4197810647"/>
                    </a:ext>
                  </a:extLst>
                </a:gridCol>
              </a:tblGrid>
              <a:tr h="370840">
                <a:tc>
                  <a:txBody>
                    <a:bodyPr/>
                    <a:lstStyle/>
                    <a:p>
                      <a:r>
                        <a:rPr lang="en-IN" sz="1800" b="1" u="none" dirty="0">
                          <a:solidFill>
                            <a:schemeClr val="tx1"/>
                          </a:solidFill>
                          <a:latin typeface="+mn-lt"/>
                        </a:rPr>
                        <a:t>Monosaccharides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00" b="1" dirty="0">
                          <a:solidFill>
                            <a:schemeClr val="tx1"/>
                          </a:solidFill>
                          <a:latin typeface="+mn-lt"/>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b="1" u="none" dirty="0">
                          <a:solidFill>
                            <a:schemeClr val="tx1"/>
                          </a:solidFill>
                          <a:latin typeface="+mn-lt"/>
                        </a:rPr>
                        <a:t>Disaccharide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7160238"/>
                  </a:ext>
                </a:extLst>
              </a:tr>
              <a:tr h="370840">
                <a:tc>
                  <a:txBody>
                    <a:bodyPr/>
                    <a:lstStyle/>
                    <a:p>
                      <a:r>
                        <a:rPr lang="en-IN" sz="1800" dirty="0">
                          <a:solidFill>
                            <a:schemeClr val="tx1"/>
                          </a:solidFill>
                          <a:latin typeface="+mn-lt"/>
                        </a:rPr>
                        <a:t>Glucose + glucose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IN" sz="100" dirty="0">
                          <a:solidFill>
                            <a:schemeClr val="tx1"/>
                          </a:solidFill>
                          <a:latin typeface="+mn-lt"/>
                        </a:rPr>
                        <a:t>Yields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solidFill>
                            <a:schemeClr val="tx1"/>
                          </a:solidFill>
                          <a:latin typeface="+mn-lt"/>
                        </a:rPr>
                        <a:t>maltose + </a:t>
                      </a:r>
                      <a:r>
                        <a:rPr lang="en-IN" sz="100" dirty="0">
                          <a:solidFill>
                            <a:schemeClr val="tx1"/>
                          </a:solidFill>
                          <a:latin typeface="+mn-lt"/>
                        </a:rPr>
                        <a:t>H sub 2 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0855450"/>
                  </a:ext>
                </a:extLst>
              </a:tr>
              <a:tr h="370840">
                <a:tc>
                  <a:txBody>
                    <a:bodyPr/>
                    <a:lstStyle/>
                    <a:p>
                      <a:r>
                        <a:rPr lang="en-IN" sz="1800" dirty="0">
                          <a:solidFill>
                            <a:schemeClr val="tx1"/>
                          </a:solidFill>
                          <a:latin typeface="+mn-lt"/>
                        </a:rPr>
                        <a:t>Glucose + galactose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dirty="0">
                          <a:solidFill>
                            <a:schemeClr val="tx1"/>
                          </a:solidFill>
                          <a:latin typeface="+mn-lt"/>
                        </a:rPr>
                        <a:t>Yields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solidFill>
                            <a:schemeClr val="tx1"/>
                          </a:solidFill>
                          <a:latin typeface="+mn-lt"/>
                        </a:rPr>
                        <a:t>lactose + </a:t>
                      </a:r>
                      <a:r>
                        <a:rPr lang="en-IN" sz="100" dirty="0">
                          <a:solidFill>
                            <a:schemeClr val="tx1"/>
                          </a:solidFill>
                          <a:latin typeface="+mn-lt"/>
                        </a:rPr>
                        <a:t>H sub 2 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6550095"/>
                  </a:ext>
                </a:extLst>
              </a:tr>
              <a:tr h="370840">
                <a:tc>
                  <a:txBody>
                    <a:bodyPr/>
                    <a:lstStyle/>
                    <a:p>
                      <a:r>
                        <a:rPr lang="en-IN" sz="1800" dirty="0">
                          <a:solidFill>
                            <a:schemeClr val="tx1"/>
                          </a:solidFill>
                          <a:latin typeface="+mn-lt"/>
                        </a:rPr>
                        <a:t>Glucose + fructose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dirty="0">
                          <a:solidFill>
                            <a:schemeClr val="tx1"/>
                          </a:solidFill>
                          <a:latin typeface="+mn-lt"/>
                        </a:rPr>
                        <a:t>yields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solidFill>
                            <a:schemeClr val="tx1"/>
                          </a:solidFill>
                          <a:latin typeface="+mn-lt"/>
                        </a:rPr>
                        <a:t>sucrose + </a:t>
                      </a:r>
                      <a:r>
                        <a:rPr lang="en-IN" sz="100" dirty="0">
                          <a:solidFill>
                            <a:schemeClr val="tx1"/>
                          </a:solidFill>
                          <a:latin typeface="+mn-lt"/>
                        </a:rPr>
                        <a:t>H sub 2 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8336473"/>
                  </a:ext>
                </a:extLst>
              </a:tr>
            </a:tbl>
          </a:graphicData>
        </a:graphic>
      </p:graphicFrame>
      <p:graphicFrame>
        <p:nvGraphicFramePr>
          <p:cNvPr id="14" name="Object 13">
            <a:extLst>
              <a:ext uri="{C183D7F6-B498-43B3-948B-1728B52AA6E4}">
                <adec:decorative xmlns:adec="http://schemas.microsoft.com/office/drawing/2017/decorative" val="1"/>
              </a:ext>
            </a:extLst>
          </p:cNvPr>
          <p:cNvGraphicFramePr>
            <a:graphicFrameLocks noChangeAspect="1"/>
          </p:cNvGraphicFramePr>
          <p:nvPr>
            <p:extLst/>
          </p:nvPr>
        </p:nvGraphicFramePr>
        <p:xfrm>
          <a:off x="4658174" y="4193632"/>
          <a:ext cx="278912" cy="204535"/>
        </p:xfrm>
        <a:graphic>
          <a:graphicData uri="http://schemas.openxmlformats.org/presentationml/2006/ole">
            <mc:AlternateContent xmlns:mc="http://schemas.openxmlformats.org/markup-compatibility/2006">
              <mc:Choice xmlns:v="urn:schemas-microsoft-com:vml" Requires="v">
                <p:oleObj spid="_x0000_s23560" name="Equation" r:id="rId3" imgW="190440" imgH="139680" progId="Equation.DSMT4">
                  <p:embed/>
                </p:oleObj>
              </mc:Choice>
              <mc:Fallback>
                <p:oleObj name="Equation" r:id="rId3" imgW="190440" imgH="139680" progId="Equation.DSMT4">
                  <p:embed/>
                  <p:pic>
                    <p:nvPicPr>
                      <p:cNvPr id="14" name="Object 13">
                        <a:extLst>
                          <a:ext uri="{C183D7F6-B498-43B3-948B-1728B52AA6E4}">
                            <adec:decorative xmlns:adec="http://schemas.microsoft.com/office/drawing/2017/decorative" val="1"/>
                          </a:ext>
                        </a:extLst>
                      </p:cNvPr>
                      <p:cNvPicPr/>
                      <p:nvPr/>
                    </p:nvPicPr>
                    <p:blipFill>
                      <a:blip r:embed="rId4"/>
                      <a:stretch>
                        <a:fillRect/>
                      </a:stretch>
                    </p:blipFill>
                    <p:spPr>
                      <a:xfrm>
                        <a:off x="4658174" y="4193632"/>
                        <a:ext cx="278912" cy="204535"/>
                      </a:xfrm>
                      <a:prstGeom prst="rect">
                        <a:avLst/>
                      </a:prstGeom>
                      <a:solidFill>
                        <a:schemeClr val="bg1"/>
                      </a:solidFill>
                    </p:spPr>
                  </p:pic>
                </p:oleObj>
              </mc:Fallback>
            </mc:AlternateContent>
          </a:graphicData>
        </a:graphic>
      </p:graphicFrame>
      <p:graphicFrame>
        <p:nvGraphicFramePr>
          <p:cNvPr id="17" name="Object 16">
            <a:extLst>
              <a:ext uri="{C183D7F6-B498-43B3-948B-1728B52AA6E4}">
                <adec:decorative xmlns:adec="http://schemas.microsoft.com/office/drawing/2017/decorative" val="1"/>
              </a:ext>
            </a:extLst>
          </p:cNvPr>
          <p:cNvGraphicFramePr>
            <a:graphicFrameLocks noChangeAspect="1"/>
          </p:cNvGraphicFramePr>
          <p:nvPr>
            <p:extLst/>
          </p:nvPr>
        </p:nvGraphicFramePr>
        <p:xfrm>
          <a:off x="6333631" y="4103045"/>
          <a:ext cx="424295" cy="304512"/>
        </p:xfrm>
        <a:graphic>
          <a:graphicData uri="http://schemas.openxmlformats.org/presentationml/2006/ole">
            <mc:AlternateContent xmlns:mc="http://schemas.openxmlformats.org/markup-compatibility/2006">
              <mc:Choice xmlns:v="urn:schemas-microsoft-com:vml" Requires="v">
                <p:oleObj spid="_x0000_s23561" name="Equation" r:id="rId5" imgW="317160" imgH="228600" progId="Equation.DSMT4">
                  <p:embed/>
                </p:oleObj>
              </mc:Choice>
              <mc:Fallback>
                <p:oleObj name="Equation" r:id="rId5" imgW="317160" imgH="228600" progId="Equation.DSMT4">
                  <p:embed/>
                  <p:pic>
                    <p:nvPicPr>
                      <p:cNvPr id="17" name="Object 16">
                        <a:extLst>
                          <a:ext uri="{C183D7F6-B498-43B3-948B-1728B52AA6E4}">
                            <adec:decorative xmlns:adec="http://schemas.microsoft.com/office/drawing/2017/decorative" val="1"/>
                          </a:ext>
                        </a:extLst>
                      </p:cNvPr>
                      <p:cNvPicPr/>
                      <p:nvPr/>
                    </p:nvPicPr>
                    <p:blipFill>
                      <a:blip r:embed="rId6"/>
                      <a:stretch>
                        <a:fillRect/>
                      </a:stretch>
                    </p:blipFill>
                    <p:spPr>
                      <a:xfrm>
                        <a:off x="6333631" y="4103045"/>
                        <a:ext cx="424295" cy="304512"/>
                      </a:xfrm>
                      <a:prstGeom prst="rect">
                        <a:avLst/>
                      </a:prstGeom>
                      <a:solidFill>
                        <a:schemeClr val="bg1"/>
                      </a:solidFill>
                    </p:spPr>
                  </p:pic>
                </p:oleObj>
              </mc:Fallback>
            </mc:AlternateContent>
          </a:graphicData>
        </a:graphic>
      </p:graphicFrame>
      <p:graphicFrame>
        <p:nvGraphicFramePr>
          <p:cNvPr id="15" name="Object 14">
            <a:extLst>
              <a:ext uri="{C183D7F6-B498-43B3-948B-1728B52AA6E4}">
                <adec:decorative xmlns:adec="http://schemas.microsoft.com/office/drawing/2017/decorative" val="1"/>
              </a:ext>
            </a:extLst>
          </p:cNvPr>
          <p:cNvGraphicFramePr>
            <a:graphicFrameLocks noChangeAspect="1"/>
          </p:cNvGraphicFramePr>
          <p:nvPr>
            <p:extLst/>
          </p:nvPr>
        </p:nvGraphicFramePr>
        <p:xfrm>
          <a:off x="4679946" y="4559787"/>
          <a:ext cx="278912" cy="204535"/>
        </p:xfrm>
        <a:graphic>
          <a:graphicData uri="http://schemas.openxmlformats.org/presentationml/2006/ole">
            <mc:AlternateContent xmlns:mc="http://schemas.openxmlformats.org/markup-compatibility/2006">
              <mc:Choice xmlns:v="urn:schemas-microsoft-com:vml" Requires="v">
                <p:oleObj spid="_x0000_s23562" name="Equation" r:id="rId7" imgW="190440" imgH="139680" progId="Equation.DSMT4">
                  <p:embed/>
                </p:oleObj>
              </mc:Choice>
              <mc:Fallback>
                <p:oleObj name="Equation" r:id="rId7" imgW="190440" imgH="139680" progId="Equation.DSMT4">
                  <p:embed/>
                  <p:pic>
                    <p:nvPicPr>
                      <p:cNvPr id="15" name="Object 14">
                        <a:extLst>
                          <a:ext uri="{C183D7F6-B498-43B3-948B-1728B52AA6E4}">
                            <adec:decorative xmlns:adec="http://schemas.microsoft.com/office/drawing/2017/decorative" val="1"/>
                          </a:ext>
                        </a:extLst>
                      </p:cNvPr>
                      <p:cNvPicPr/>
                      <p:nvPr/>
                    </p:nvPicPr>
                    <p:blipFill>
                      <a:blip r:embed="rId4"/>
                      <a:stretch>
                        <a:fillRect/>
                      </a:stretch>
                    </p:blipFill>
                    <p:spPr>
                      <a:xfrm>
                        <a:off x="4679946" y="4559787"/>
                        <a:ext cx="278912" cy="204535"/>
                      </a:xfrm>
                      <a:prstGeom prst="rect">
                        <a:avLst/>
                      </a:prstGeom>
                      <a:solidFill>
                        <a:schemeClr val="bg1"/>
                      </a:solidFill>
                    </p:spPr>
                  </p:pic>
                </p:oleObj>
              </mc:Fallback>
            </mc:AlternateContent>
          </a:graphicData>
        </a:graphic>
      </p:graphicFrame>
      <p:graphicFrame>
        <p:nvGraphicFramePr>
          <p:cNvPr id="18" name="Object 17">
            <a:extLst>
              <a:ext uri="{C183D7F6-B498-43B3-948B-1728B52AA6E4}">
                <adec:decorative xmlns:adec="http://schemas.microsoft.com/office/drawing/2017/decorative" val="1"/>
              </a:ext>
            </a:extLst>
          </p:cNvPr>
          <p:cNvGraphicFramePr>
            <a:graphicFrameLocks noChangeAspect="1"/>
          </p:cNvGraphicFramePr>
          <p:nvPr>
            <p:extLst/>
          </p:nvPr>
        </p:nvGraphicFramePr>
        <p:xfrm>
          <a:off x="6260401" y="4492951"/>
          <a:ext cx="424295" cy="304512"/>
        </p:xfrm>
        <a:graphic>
          <a:graphicData uri="http://schemas.openxmlformats.org/presentationml/2006/ole">
            <mc:AlternateContent xmlns:mc="http://schemas.openxmlformats.org/markup-compatibility/2006">
              <mc:Choice xmlns:v="urn:schemas-microsoft-com:vml" Requires="v">
                <p:oleObj spid="_x0000_s23563" name="Equation" r:id="rId8" imgW="317160" imgH="228600" progId="Equation.DSMT4">
                  <p:embed/>
                </p:oleObj>
              </mc:Choice>
              <mc:Fallback>
                <p:oleObj name="Equation" r:id="rId8" imgW="317160" imgH="228600" progId="Equation.DSMT4">
                  <p:embed/>
                  <p:pic>
                    <p:nvPicPr>
                      <p:cNvPr id="18" name="Object 17">
                        <a:extLst>
                          <a:ext uri="{C183D7F6-B498-43B3-948B-1728B52AA6E4}">
                            <adec:decorative xmlns:adec="http://schemas.microsoft.com/office/drawing/2017/decorative" val="1"/>
                          </a:ext>
                        </a:extLst>
                      </p:cNvPr>
                      <p:cNvPicPr/>
                      <p:nvPr/>
                    </p:nvPicPr>
                    <p:blipFill>
                      <a:blip r:embed="rId6"/>
                      <a:stretch>
                        <a:fillRect/>
                      </a:stretch>
                    </p:blipFill>
                    <p:spPr>
                      <a:xfrm>
                        <a:off x="6260401" y="4492951"/>
                        <a:ext cx="424295" cy="304512"/>
                      </a:xfrm>
                      <a:prstGeom prst="rect">
                        <a:avLst/>
                      </a:prstGeom>
                      <a:solidFill>
                        <a:schemeClr val="bg1"/>
                      </a:solidFill>
                    </p:spPr>
                  </p:pic>
                </p:oleObj>
              </mc:Fallback>
            </mc:AlternateContent>
          </a:graphicData>
        </a:graphic>
      </p:graphicFrame>
      <p:graphicFrame>
        <p:nvGraphicFramePr>
          <p:cNvPr id="16" name="Object 15">
            <a:extLst>
              <a:ext uri="{C183D7F6-B498-43B3-948B-1728B52AA6E4}">
                <adec:decorative xmlns:adec="http://schemas.microsoft.com/office/drawing/2017/decorative" val="1"/>
              </a:ext>
            </a:extLst>
          </p:cNvPr>
          <p:cNvGraphicFramePr>
            <a:graphicFrameLocks noChangeAspect="1"/>
          </p:cNvGraphicFramePr>
          <p:nvPr>
            <p:extLst/>
          </p:nvPr>
        </p:nvGraphicFramePr>
        <p:xfrm>
          <a:off x="4677968" y="4937818"/>
          <a:ext cx="278912" cy="204535"/>
        </p:xfrm>
        <a:graphic>
          <a:graphicData uri="http://schemas.openxmlformats.org/presentationml/2006/ole">
            <mc:AlternateContent xmlns:mc="http://schemas.openxmlformats.org/markup-compatibility/2006">
              <mc:Choice xmlns:v="urn:schemas-microsoft-com:vml" Requires="v">
                <p:oleObj spid="_x0000_s23564" name="Equation" r:id="rId9" imgW="190440" imgH="139680" progId="Equation.DSMT4">
                  <p:embed/>
                </p:oleObj>
              </mc:Choice>
              <mc:Fallback>
                <p:oleObj name="Equation" r:id="rId9" imgW="190440" imgH="139680" progId="Equation.DSMT4">
                  <p:embed/>
                  <p:pic>
                    <p:nvPicPr>
                      <p:cNvPr id="16" name="Object 15">
                        <a:extLst>
                          <a:ext uri="{C183D7F6-B498-43B3-948B-1728B52AA6E4}">
                            <adec:decorative xmlns:adec="http://schemas.microsoft.com/office/drawing/2017/decorative" val="1"/>
                          </a:ext>
                        </a:extLst>
                      </p:cNvPr>
                      <p:cNvPicPr/>
                      <p:nvPr/>
                    </p:nvPicPr>
                    <p:blipFill>
                      <a:blip r:embed="rId4"/>
                      <a:stretch>
                        <a:fillRect/>
                      </a:stretch>
                    </p:blipFill>
                    <p:spPr>
                      <a:xfrm>
                        <a:off x="4677968" y="4937818"/>
                        <a:ext cx="278912" cy="204535"/>
                      </a:xfrm>
                      <a:prstGeom prst="rect">
                        <a:avLst/>
                      </a:prstGeom>
                      <a:solidFill>
                        <a:schemeClr val="bg1"/>
                      </a:solidFill>
                    </p:spPr>
                  </p:pic>
                </p:oleObj>
              </mc:Fallback>
            </mc:AlternateContent>
          </a:graphicData>
        </a:graphic>
      </p:graphicFrame>
      <p:graphicFrame>
        <p:nvGraphicFramePr>
          <p:cNvPr id="19" name="Object 18">
            <a:extLst>
              <a:ext uri="{C183D7F6-B498-43B3-948B-1728B52AA6E4}">
                <adec:decorative xmlns:adec="http://schemas.microsoft.com/office/drawing/2017/decorative" val="1"/>
              </a:ext>
            </a:extLst>
          </p:cNvPr>
          <p:cNvGraphicFramePr>
            <a:graphicFrameLocks noChangeAspect="1"/>
          </p:cNvGraphicFramePr>
          <p:nvPr>
            <p:extLst/>
          </p:nvPr>
        </p:nvGraphicFramePr>
        <p:xfrm>
          <a:off x="6329674" y="4859108"/>
          <a:ext cx="424295" cy="304512"/>
        </p:xfrm>
        <a:graphic>
          <a:graphicData uri="http://schemas.openxmlformats.org/presentationml/2006/ole">
            <mc:AlternateContent xmlns:mc="http://schemas.openxmlformats.org/markup-compatibility/2006">
              <mc:Choice xmlns:v="urn:schemas-microsoft-com:vml" Requires="v">
                <p:oleObj spid="_x0000_s23565" name="Equation" r:id="rId10" imgW="317160" imgH="228600" progId="Equation.DSMT4">
                  <p:embed/>
                </p:oleObj>
              </mc:Choice>
              <mc:Fallback>
                <p:oleObj name="Equation" r:id="rId10" imgW="317160" imgH="228600" progId="Equation.DSMT4">
                  <p:embed/>
                  <p:pic>
                    <p:nvPicPr>
                      <p:cNvPr id="19" name="Object 18">
                        <a:extLst>
                          <a:ext uri="{C183D7F6-B498-43B3-948B-1728B52AA6E4}">
                            <adec:decorative xmlns:adec="http://schemas.microsoft.com/office/drawing/2017/decorative" val="1"/>
                          </a:ext>
                        </a:extLst>
                      </p:cNvPr>
                      <p:cNvPicPr/>
                      <p:nvPr/>
                    </p:nvPicPr>
                    <p:blipFill>
                      <a:blip r:embed="rId6"/>
                      <a:stretch>
                        <a:fillRect/>
                      </a:stretch>
                    </p:blipFill>
                    <p:spPr>
                      <a:xfrm>
                        <a:off x="6329674" y="4859108"/>
                        <a:ext cx="424295" cy="304512"/>
                      </a:xfrm>
                      <a:prstGeom prst="rect">
                        <a:avLst/>
                      </a:prstGeom>
                      <a:solidFill>
                        <a:schemeClr val="bg1"/>
                      </a:solidFill>
                    </p:spPr>
                  </p:pic>
                </p:oleObj>
              </mc:Fallback>
            </mc:AlternateContent>
          </a:graphicData>
        </a:graphic>
      </p:graphicFrame>
      <p:sp>
        <p:nvSpPr>
          <p:cNvPr id="5" name="Content Placeholder 4"/>
          <p:cNvSpPr>
            <a:spLocks noGrp="1"/>
          </p:cNvSpPr>
          <p:nvPr>
            <p:ph sz="quarter" idx="15"/>
          </p:nvPr>
        </p:nvSpPr>
        <p:spPr>
          <a:xfrm>
            <a:off x="457200" y="5462647"/>
            <a:ext cx="8232775" cy="831273"/>
          </a:xfrm>
        </p:spPr>
        <p:txBody>
          <a:bodyPr/>
          <a:lstStyle/>
          <a:p>
            <a:pPr marL="432" indent="0">
              <a:buNone/>
            </a:pPr>
            <a:r>
              <a:rPr lang="en-US" dirty="0"/>
              <a:t>The most common disaccharides are maltose, lactose, and sucrose.</a:t>
            </a:r>
            <a:endParaRPr lang="en-IN" dirty="0"/>
          </a:p>
        </p:txBody>
      </p:sp>
    </p:spTree>
    <p:extLst>
      <p:ext uri="{BB962C8B-B14F-4D97-AF65-F5344CB8AC3E}">
        <p14:creationId xmlns:p14="http://schemas.microsoft.com/office/powerpoint/2010/main" val="3296876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Maltose</a:t>
            </a:r>
          </a:p>
        </p:txBody>
      </p:sp>
      <p:sp>
        <p:nvSpPr>
          <p:cNvPr id="3" name="Content Placeholder 2"/>
          <p:cNvSpPr>
            <a:spLocks noGrp="1"/>
          </p:cNvSpPr>
          <p:nvPr>
            <p:ph sz="quarter" idx="13"/>
          </p:nvPr>
        </p:nvSpPr>
        <p:spPr>
          <a:xfrm>
            <a:off x="457200" y="1556327"/>
            <a:ext cx="6335486" cy="999304"/>
          </a:xfrm>
        </p:spPr>
        <p:txBody>
          <a:bodyPr/>
          <a:lstStyle/>
          <a:p>
            <a:pPr marL="432" indent="0">
              <a:buNone/>
            </a:pPr>
            <a:r>
              <a:rPr lang="en-US" b="1" dirty="0"/>
              <a:t>Maltose</a:t>
            </a:r>
            <a:r>
              <a:rPr lang="en-US" dirty="0"/>
              <a:t> is</a:t>
            </a:r>
          </a:p>
          <a:p>
            <a:r>
              <a:rPr lang="en-US" dirty="0"/>
              <a:t>a disaccharide also known as </a:t>
            </a:r>
            <a:r>
              <a:rPr lang="en-US" b="1" dirty="0"/>
              <a:t>malt sugar</a:t>
            </a:r>
          </a:p>
        </p:txBody>
      </p:sp>
      <p:sp>
        <p:nvSpPr>
          <p:cNvPr id="4" name="Content Placeholder 3"/>
          <p:cNvSpPr>
            <a:spLocks noGrp="1"/>
          </p:cNvSpPr>
          <p:nvPr>
            <p:ph sz="quarter" idx="14"/>
          </p:nvPr>
        </p:nvSpPr>
        <p:spPr>
          <a:xfrm>
            <a:off x="457200" y="2648197"/>
            <a:ext cx="2737262" cy="427512"/>
          </a:xfrm>
        </p:spPr>
        <p:txBody>
          <a:bodyPr/>
          <a:lstStyle/>
          <a:p>
            <a:r>
              <a:rPr lang="en-US" dirty="0"/>
              <a:t>composed of two</a:t>
            </a:r>
            <a:endParaRPr lang="en-IN" dirty="0"/>
          </a:p>
        </p:txBody>
      </p:sp>
      <p:graphicFrame>
        <p:nvGraphicFramePr>
          <p:cNvPr id="13" name="Object 12" descr="alpha"/>
          <p:cNvGraphicFramePr>
            <a:graphicFrameLocks noChangeAspect="1"/>
          </p:cNvGraphicFramePr>
          <p:nvPr>
            <p:extLst/>
          </p:nvPr>
        </p:nvGraphicFramePr>
        <p:xfrm>
          <a:off x="3272069" y="2668903"/>
          <a:ext cx="592931" cy="362348"/>
        </p:xfrm>
        <a:graphic>
          <a:graphicData uri="http://schemas.openxmlformats.org/presentationml/2006/ole">
            <mc:AlternateContent xmlns:mc="http://schemas.openxmlformats.org/markup-compatibility/2006">
              <mc:Choice xmlns:v="urn:schemas-microsoft-com:vml" Requires="v">
                <p:oleObj spid="_x0000_s24580" name="Equation" r:id="rId3" imgW="228600" imgH="139680" progId="Equation.DSMT4">
                  <p:embed/>
                </p:oleObj>
              </mc:Choice>
              <mc:Fallback>
                <p:oleObj name="Equation" r:id="rId3" imgW="228600" imgH="139680" progId="Equation.DSMT4">
                  <p:embed/>
                  <p:pic>
                    <p:nvPicPr>
                      <p:cNvPr id="13" name="Object 12" descr="alpha"/>
                      <p:cNvPicPr/>
                      <p:nvPr/>
                    </p:nvPicPr>
                    <p:blipFill>
                      <a:blip r:embed="rId4"/>
                      <a:stretch>
                        <a:fillRect/>
                      </a:stretch>
                    </p:blipFill>
                    <p:spPr>
                      <a:xfrm>
                        <a:off x="3272069" y="2668903"/>
                        <a:ext cx="592931" cy="362348"/>
                      </a:xfrm>
                      <a:prstGeom prst="rect">
                        <a:avLst/>
                      </a:prstGeom>
                    </p:spPr>
                  </p:pic>
                </p:oleObj>
              </mc:Fallback>
            </mc:AlternateContent>
          </a:graphicData>
        </a:graphic>
      </p:graphicFrame>
      <p:sp>
        <p:nvSpPr>
          <p:cNvPr id="5" name="Content Placeholder 4"/>
          <p:cNvSpPr>
            <a:spLocks noGrp="1"/>
          </p:cNvSpPr>
          <p:nvPr>
            <p:ph sz="quarter" idx="15"/>
          </p:nvPr>
        </p:nvSpPr>
        <p:spPr>
          <a:xfrm>
            <a:off x="3930733" y="2648197"/>
            <a:ext cx="3158837" cy="427512"/>
          </a:xfrm>
        </p:spPr>
        <p:txBody>
          <a:bodyPr/>
          <a:lstStyle/>
          <a:p>
            <a:pPr marL="432" indent="0">
              <a:buNone/>
            </a:pPr>
            <a:r>
              <a:rPr lang="en-US" cap="small" dirty="0"/>
              <a:t>D</a:t>
            </a:r>
            <a:r>
              <a:rPr lang="en-US" dirty="0"/>
              <a:t>-glucose molecules</a:t>
            </a:r>
            <a:endParaRPr lang="en-IN" dirty="0"/>
          </a:p>
        </p:txBody>
      </p:sp>
      <p:sp>
        <p:nvSpPr>
          <p:cNvPr id="6" name="Content Placeholder 5"/>
          <p:cNvSpPr>
            <a:spLocks noGrp="1"/>
          </p:cNvSpPr>
          <p:nvPr>
            <p:ph sz="quarter" idx="16"/>
          </p:nvPr>
        </p:nvSpPr>
        <p:spPr>
          <a:xfrm>
            <a:off x="457201" y="3168275"/>
            <a:ext cx="6335486" cy="999964"/>
          </a:xfrm>
        </p:spPr>
        <p:txBody>
          <a:bodyPr/>
          <a:lstStyle/>
          <a:p>
            <a:r>
              <a:rPr lang="en-US" dirty="0"/>
              <a:t>obtained from the hydrolysis of starch</a:t>
            </a:r>
          </a:p>
          <a:p>
            <a:r>
              <a:rPr lang="en-US" dirty="0"/>
              <a:t>used in cereals, candies, and brewing</a:t>
            </a:r>
          </a:p>
        </p:txBody>
      </p:sp>
      <p:sp>
        <p:nvSpPr>
          <p:cNvPr id="7" name="Content Placeholder 6"/>
          <p:cNvSpPr>
            <a:spLocks noGrp="1"/>
          </p:cNvSpPr>
          <p:nvPr>
            <p:ph sz="quarter" idx="17"/>
          </p:nvPr>
        </p:nvSpPr>
        <p:spPr>
          <a:xfrm>
            <a:off x="457201" y="4260805"/>
            <a:ext cx="2689760" cy="418073"/>
          </a:xfrm>
        </p:spPr>
        <p:txBody>
          <a:bodyPr/>
          <a:lstStyle/>
          <a:p>
            <a:r>
              <a:rPr lang="en-US" dirty="0"/>
              <a:t>found in both the</a:t>
            </a:r>
            <a:endParaRPr lang="en-IN" dirty="0"/>
          </a:p>
        </p:txBody>
      </p:sp>
      <p:graphicFrame>
        <p:nvGraphicFramePr>
          <p:cNvPr id="14" name="Object 13" descr="alpha and beta"/>
          <p:cNvGraphicFramePr>
            <a:graphicFrameLocks noChangeAspect="1"/>
          </p:cNvGraphicFramePr>
          <p:nvPr>
            <p:extLst/>
          </p:nvPr>
        </p:nvGraphicFramePr>
        <p:xfrm>
          <a:off x="3263093" y="4288424"/>
          <a:ext cx="1203813" cy="410334"/>
        </p:xfrm>
        <a:graphic>
          <a:graphicData uri="http://schemas.openxmlformats.org/presentationml/2006/ole">
            <mc:AlternateContent xmlns:mc="http://schemas.openxmlformats.org/markup-compatibility/2006">
              <mc:Choice xmlns:v="urn:schemas-microsoft-com:vml" Requires="v">
                <p:oleObj spid="_x0000_s24581" name="Equation" r:id="rId5" imgW="596880" imgH="203040" progId="Equation.DSMT4">
                  <p:embed/>
                </p:oleObj>
              </mc:Choice>
              <mc:Fallback>
                <p:oleObj name="Equation" r:id="rId5" imgW="596880" imgH="203040" progId="Equation.DSMT4">
                  <p:embed/>
                  <p:pic>
                    <p:nvPicPr>
                      <p:cNvPr id="14" name="Object 13" descr="alpha and beta"/>
                      <p:cNvPicPr/>
                      <p:nvPr/>
                    </p:nvPicPr>
                    <p:blipFill>
                      <a:blip r:embed="rId6"/>
                      <a:stretch>
                        <a:fillRect/>
                      </a:stretch>
                    </p:blipFill>
                    <p:spPr>
                      <a:xfrm>
                        <a:off x="3263093" y="4288424"/>
                        <a:ext cx="1203813" cy="410334"/>
                      </a:xfrm>
                      <a:prstGeom prst="rect">
                        <a:avLst/>
                      </a:prstGeom>
                    </p:spPr>
                  </p:pic>
                </p:oleObj>
              </mc:Fallback>
            </mc:AlternateContent>
          </a:graphicData>
        </a:graphic>
      </p:graphicFrame>
      <p:sp>
        <p:nvSpPr>
          <p:cNvPr id="8" name="Content Placeholder 7"/>
          <p:cNvSpPr>
            <a:spLocks noGrp="1"/>
          </p:cNvSpPr>
          <p:nvPr>
            <p:ph sz="quarter" idx="18"/>
          </p:nvPr>
        </p:nvSpPr>
        <p:spPr>
          <a:xfrm>
            <a:off x="4583038" y="4260805"/>
            <a:ext cx="962739" cy="418073"/>
          </a:xfrm>
        </p:spPr>
        <p:txBody>
          <a:bodyPr/>
          <a:lstStyle/>
          <a:p>
            <a:pPr marL="432" indent="0">
              <a:buNone/>
            </a:pPr>
            <a:r>
              <a:rPr lang="en-US" dirty="0"/>
              <a:t>forms</a:t>
            </a:r>
            <a:endParaRPr lang="en-IN" dirty="0"/>
          </a:p>
        </p:txBody>
      </p:sp>
    </p:spTree>
    <p:extLst>
      <p:ext uri="{BB962C8B-B14F-4D97-AF65-F5344CB8AC3E}">
        <p14:creationId xmlns:p14="http://schemas.microsoft.com/office/powerpoint/2010/main" val="146664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Formation of Maltose</a:t>
            </a:r>
          </a:p>
        </p:txBody>
      </p:sp>
      <p:sp>
        <p:nvSpPr>
          <p:cNvPr id="3" name="Content Placeholder 2"/>
          <p:cNvSpPr>
            <a:spLocks noGrp="1"/>
          </p:cNvSpPr>
          <p:nvPr>
            <p:ph sz="quarter" idx="13"/>
          </p:nvPr>
        </p:nvSpPr>
        <p:spPr>
          <a:xfrm>
            <a:off x="457200" y="1556327"/>
            <a:ext cx="3200400" cy="401427"/>
          </a:xfrm>
        </p:spPr>
        <p:txBody>
          <a:bodyPr/>
          <a:lstStyle/>
          <a:p>
            <a:pPr marL="432" indent="0">
              <a:buNone/>
            </a:pPr>
            <a:r>
              <a:rPr lang="en-US" dirty="0"/>
              <a:t>Maltose is linked by an</a:t>
            </a:r>
            <a:endParaRPr lang="en-IN" dirty="0"/>
          </a:p>
        </p:txBody>
      </p:sp>
      <p:graphicFrame>
        <p:nvGraphicFramePr>
          <p:cNvPr id="13" name="Object 12" descr="alpha - 1,"/>
          <p:cNvGraphicFramePr>
            <a:graphicFrameLocks noChangeAspect="1"/>
          </p:cNvGraphicFramePr>
          <p:nvPr>
            <p:extLst/>
          </p:nvPr>
        </p:nvGraphicFramePr>
        <p:xfrm>
          <a:off x="3769860" y="1577461"/>
          <a:ext cx="718705" cy="369455"/>
        </p:xfrm>
        <a:graphic>
          <a:graphicData uri="http://schemas.openxmlformats.org/presentationml/2006/ole">
            <mc:AlternateContent xmlns:mc="http://schemas.openxmlformats.org/markup-compatibility/2006">
              <mc:Choice xmlns:v="urn:schemas-microsoft-com:vml" Requires="v">
                <p:oleObj spid="_x0000_s25605" name="Equation" r:id="rId4" imgW="368280" imgH="190440" progId="Equation.DSMT4">
                  <p:embed/>
                </p:oleObj>
              </mc:Choice>
              <mc:Fallback>
                <p:oleObj name="Equation" r:id="rId4" imgW="368280" imgH="190440" progId="Equation.DSMT4">
                  <p:embed/>
                  <p:pic>
                    <p:nvPicPr>
                      <p:cNvPr id="13" name="Object 12" descr="alpha - 1,"/>
                      <p:cNvPicPr/>
                      <p:nvPr/>
                    </p:nvPicPr>
                    <p:blipFill>
                      <a:blip r:embed="rId5"/>
                      <a:stretch>
                        <a:fillRect/>
                      </a:stretch>
                    </p:blipFill>
                    <p:spPr>
                      <a:xfrm>
                        <a:off x="3769860" y="1577461"/>
                        <a:ext cx="718705" cy="369455"/>
                      </a:xfrm>
                      <a:prstGeom prst="rect">
                        <a:avLst/>
                      </a:prstGeom>
                    </p:spPr>
                  </p:pic>
                </p:oleObj>
              </mc:Fallback>
            </mc:AlternateContent>
          </a:graphicData>
        </a:graphic>
      </p:graphicFrame>
      <p:sp>
        <p:nvSpPr>
          <p:cNvPr id="4" name="Content Placeholder 3"/>
          <p:cNvSpPr>
            <a:spLocks noGrp="1"/>
          </p:cNvSpPr>
          <p:nvPr>
            <p:ph sz="quarter" idx="14"/>
          </p:nvPr>
        </p:nvSpPr>
        <p:spPr>
          <a:xfrm>
            <a:off x="457200" y="2062655"/>
            <a:ext cx="4281055" cy="445476"/>
          </a:xfrm>
        </p:spPr>
        <p:txBody>
          <a:bodyPr/>
          <a:lstStyle/>
          <a:p>
            <a:pPr marL="432" indent="0">
              <a:buNone/>
            </a:pPr>
            <a:r>
              <a:rPr lang="en-US" dirty="0"/>
              <a:t>4-glycosidic bond formed from</a:t>
            </a:r>
            <a:endParaRPr lang="en-IN" dirty="0"/>
          </a:p>
        </p:txBody>
      </p:sp>
      <p:sp>
        <p:nvSpPr>
          <p:cNvPr id="5" name="Content Placeholder 4"/>
          <p:cNvSpPr>
            <a:spLocks noGrp="1"/>
          </p:cNvSpPr>
          <p:nvPr>
            <p:ph sz="quarter" idx="15"/>
          </p:nvPr>
        </p:nvSpPr>
        <p:spPr>
          <a:xfrm>
            <a:off x="457200" y="2591500"/>
            <a:ext cx="587829" cy="412956"/>
          </a:xfrm>
        </p:spPr>
        <p:txBody>
          <a:bodyPr/>
          <a:lstStyle/>
          <a:p>
            <a:pPr marL="432" indent="0">
              <a:buNone/>
            </a:pPr>
            <a:r>
              <a:rPr lang="en-IN" dirty="0"/>
              <a:t>the</a:t>
            </a:r>
          </a:p>
        </p:txBody>
      </p:sp>
      <p:graphicFrame>
        <p:nvGraphicFramePr>
          <p:cNvPr id="14" name="Object 13" descr="alpha single bond O H">
            <a:extLst>
              <a:ext uri="{FF2B5EF4-FFF2-40B4-BE49-F238E27FC236}">
                <a16:creationId xmlns:a16="http://schemas.microsoft.com/office/drawing/2014/main" id="{568D204B-38B9-4FDA-9959-7753FF170EF8}"/>
              </a:ext>
            </a:extLst>
          </p:cNvPr>
          <p:cNvGraphicFramePr>
            <a:graphicFrameLocks noChangeAspect="1"/>
          </p:cNvGraphicFramePr>
          <p:nvPr>
            <p:extLst/>
          </p:nvPr>
        </p:nvGraphicFramePr>
        <p:xfrm>
          <a:off x="1154062" y="2623870"/>
          <a:ext cx="1147286" cy="293370"/>
        </p:xfrm>
        <a:graphic>
          <a:graphicData uri="http://schemas.openxmlformats.org/presentationml/2006/ole">
            <mc:AlternateContent xmlns:mc="http://schemas.openxmlformats.org/markup-compatibility/2006">
              <mc:Choice xmlns:v="urn:schemas-microsoft-com:vml" Requires="v">
                <p:oleObj spid="_x0000_s25606" name="Equation" r:id="rId6" imgW="1143000" imgH="291960" progId="Equation.DSMT4">
                  <p:embed/>
                </p:oleObj>
              </mc:Choice>
              <mc:Fallback>
                <p:oleObj name="Equation" r:id="rId6" imgW="1143000" imgH="291960" progId="Equation.DSMT4">
                  <p:embed/>
                  <p:pic>
                    <p:nvPicPr>
                      <p:cNvPr id="14" name="Object 13" descr="alpha single bond O H">
                        <a:extLst>
                          <a:ext uri="{FF2B5EF4-FFF2-40B4-BE49-F238E27FC236}">
                            <a16:creationId xmlns:a16="http://schemas.microsoft.com/office/drawing/2014/main" id="{568D204B-38B9-4FDA-9959-7753FF170EF8}"/>
                          </a:ext>
                        </a:extLst>
                      </p:cNvPr>
                      <p:cNvPicPr/>
                      <p:nvPr/>
                    </p:nvPicPr>
                    <p:blipFill>
                      <a:blip r:embed="rId7"/>
                      <a:stretch>
                        <a:fillRect/>
                      </a:stretch>
                    </p:blipFill>
                    <p:spPr>
                      <a:xfrm>
                        <a:off x="1154062" y="2623870"/>
                        <a:ext cx="1147286" cy="293370"/>
                      </a:xfrm>
                      <a:prstGeom prst="rect">
                        <a:avLst/>
                      </a:prstGeom>
                    </p:spPr>
                  </p:pic>
                </p:oleObj>
              </mc:Fallback>
            </mc:AlternateContent>
          </a:graphicData>
        </a:graphic>
      </p:graphicFrame>
      <p:sp>
        <p:nvSpPr>
          <p:cNvPr id="6" name="Content Placeholder 5"/>
          <p:cNvSpPr>
            <a:spLocks noGrp="1"/>
          </p:cNvSpPr>
          <p:nvPr>
            <p:ph sz="quarter" idx="16"/>
          </p:nvPr>
        </p:nvSpPr>
        <p:spPr>
          <a:xfrm>
            <a:off x="2410381" y="2591501"/>
            <a:ext cx="2078184" cy="412956"/>
          </a:xfrm>
        </p:spPr>
        <p:txBody>
          <a:bodyPr/>
          <a:lstStyle/>
          <a:p>
            <a:pPr marL="432" indent="0">
              <a:buNone/>
            </a:pPr>
            <a:r>
              <a:rPr lang="en-US" dirty="0"/>
              <a:t>on carbon 1 of</a:t>
            </a:r>
            <a:endParaRPr lang="en-IN" dirty="0"/>
          </a:p>
        </p:txBody>
      </p:sp>
      <p:sp>
        <p:nvSpPr>
          <p:cNvPr id="7" name="Content Placeholder 6"/>
          <p:cNvSpPr>
            <a:spLocks noGrp="1"/>
          </p:cNvSpPr>
          <p:nvPr>
            <p:ph sz="quarter" idx="17"/>
          </p:nvPr>
        </p:nvSpPr>
        <p:spPr>
          <a:xfrm>
            <a:off x="457200" y="3087825"/>
            <a:ext cx="2867891" cy="439146"/>
          </a:xfrm>
        </p:spPr>
        <p:txBody>
          <a:bodyPr/>
          <a:lstStyle/>
          <a:p>
            <a:pPr marL="432" indent="0">
              <a:buNone/>
            </a:pPr>
            <a:r>
              <a:rPr lang="en-IN" dirty="0"/>
              <a:t>the first glucose and</a:t>
            </a:r>
          </a:p>
        </p:txBody>
      </p:sp>
      <p:graphicFrame>
        <p:nvGraphicFramePr>
          <p:cNvPr id="15" name="Object 14" descr="Single bond O H">
            <a:extLst>
              <a:ext uri="{FF2B5EF4-FFF2-40B4-BE49-F238E27FC236}">
                <a16:creationId xmlns:a16="http://schemas.microsoft.com/office/drawing/2014/main" id="{2BC3352B-A45B-47F7-B80B-2BA7C336431F}"/>
              </a:ext>
            </a:extLst>
          </p:cNvPr>
          <p:cNvGraphicFramePr>
            <a:graphicFrameLocks noChangeAspect="1"/>
          </p:cNvGraphicFramePr>
          <p:nvPr>
            <p:extLst/>
          </p:nvPr>
        </p:nvGraphicFramePr>
        <p:xfrm>
          <a:off x="3449473" y="3112086"/>
          <a:ext cx="930275" cy="292100"/>
        </p:xfrm>
        <a:graphic>
          <a:graphicData uri="http://schemas.openxmlformats.org/presentationml/2006/ole">
            <mc:AlternateContent xmlns:mc="http://schemas.openxmlformats.org/markup-compatibility/2006">
              <mc:Choice xmlns:v="urn:schemas-microsoft-com:vml" Requires="v">
                <p:oleObj spid="_x0000_s25607" name="Equation" r:id="rId8" imgW="927000" imgH="291960" progId="Equation.DSMT4">
                  <p:embed/>
                </p:oleObj>
              </mc:Choice>
              <mc:Fallback>
                <p:oleObj name="Equation" r:id="rId8" imgW="927000" imgH="291960" progId="Equation.DSMT4">
                  <p:embed/>
                  <p:pic>
                    <p:nvPicPr>
                      <p:cNvPr id="15" name="Object 14" descr="Single bond O H">
                        <a:extLst>
                          <a:ext uri="{FF2B5EF4-FFF2-40B4-BE49-F238E27FC236}">
                            <a16:creationId xmlns:a16="http://schemas.microsoft.com/office/drawing/2014/main" id="{2BC3352B-A45B-47F7-B80B-2BA7C336431F}"/>
                          </a:ext>
                        </a:extLst>
                      </p:cNvPr>
                      <p:cNvPicPr/>
                      <p:nvPr/>
                    </p:nvPicPr>
                    <p:blipFill>
                      <a:blip r:embed="rId9"/>
                      <a:stretch>
                        <a:fillRect/>
                      </a:stretch>
                    </p:blipFill>
                    <p:spPr>
                      <a:xfrm>
                        <a:off x="3449473" y="3112086"/>
                        <a:ext cx="930275" cy="292100"/>
                      </a:xfrm>
                      <a:prstGeom prst="rect">
                        <a:avLst/>
                      </a:prstGeom>
                    </p:spPr>
                  </p:pic>
                </p:oleObj>
              </mc:Fallback>
            </mc:AlternateContent>
          </a:graphicData>
        </a:graphic>
      </p:graphicFrame>
      <p:sp>
        <p:nvSpPr>
          <p:cNvPr id="8" name="Content Placeholder 7"/>
          <p:cNvSpPr>
            <a:spLocks noGrp="1"/>
          </p:cNvSpPr>
          <p:nvPr>
            <p:ph sz="quarter" idx="18"/>
          </p:nvPr>
        </p:nvSpPr>
        <p:spPr>
          <a:xfrm>
            <a:off x="457201" y="3634601"/>
            <a:ext cx="3806042" cy="854272"/>
          </a:xfrm>
        </p:spPr>
        <p:txBody>
          <a:bodyPr/>
          <a:lstStyle/>
          <a:p>
            <a:pPr marL="432" indent="0">
              <a:buNone/>
            </a:pPr>
            <a:r>
              <a:rPr lang="en-US" dirty="0"/>
              <a:t>on carbon 4 of the second glucose.</a:t>
            </a:r>
            <a:endParaRPr lang="en-IN" dirty="0"/>
          </a:p>
        </p:txBody>
      </p:sp>
      <p:pic>
        <p:nvPicPr>
          <p:cNvPr id="16" name="Content Placeholder 15" descr="The process to form the disaccharide is as follows. For long description in Notes pane, press F6.">
            <a:extLst>
              <a:ext uri="{FF2B5EF4-FFF2-40B4-BE49-F238E27FC236}">
                <a16:creationId xmlns:a16="http://schemas.microsoft.com/office/drawing/2014/main" id="{00AF50D8-0350-4757-A9FB-D9970B733CF6}"/>
              </a:ext>
            </a:extLst>
          </p:cNvPr>
          <p:cNvPicPr>
            <a:picLocks noGrp="1" noChangeAspect="1"/>
          </p:cNvPicPr>
          <p:nvPr>
            <p:ph sz="quarter" idx="19"/>
          </p:nvPr>
        </p:nvPicPr>
        <p:blipFill>
          <a:blip r:embed="rId10"/>
          <a:stretch>
            <a:fillRect/>
          </a:stretch>
        </p:blipFill>
        <p:spPr>
          <a:xfrm>
            <a:off x="5045281" y="1524000"/>
            <a:ext cx="3652878" cy="3758686"/>
          </a:xfrm>
          <a:prstGeom prst="rect">
            <a:avLst/>
          </a:prstGeom>
        </p:spPr>
      </p:pic>
    </p:spTree>
    <p:extLst>
      <p:ext uri="{BB962C8B-B14F-4D97-AF65-F5344CB8AC3E}">
        <p14:creationId xmlns:p14="http://schemas.microsoft.com/office/powerpoint/2010/main" val="29418389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Lactose, Milk Sugar</a:t>
            </a:r>
          </a:p>
        </p:txBody>
      </p:sp>
      <p:sp>
        <p:nvSpPr>
          <p:cNvPr id="13" name="Content Placeholder 12"/>
          <p:cNvSpPr>
            <a:spLocks noGrp="1"/>
          </p:cNvSpPr>
          <p:nvPr>
            <p:ph sz="quarter" idx="13"/>
          </p:nvPr>
        </p:nvSpPr>
        <p:spPr>
          <a:xfrm>
            <a:off x="457200" y="1556326"/>
            <a:ext cx="2725387" cy="3573813"/>
          </a:xfrm>
        </p:spPr>
        <p:txBody>
          <a:bodyPr/>
          <a:lstStyle/>
          <a:p>
            <a:pPr marL="432" indent="0">
              <a:buNone/>
            </a:pPr>
            <a:r>
              <a:rPr lang="en-US" sz="2400" dirty="0"/>
              <a:t>Lactose</a:t>
            </a:r>
          </a:p>
          <a:p>
            <a:r>
              <a:rPr lang="en-US" sz="2400" dirty="0"/>
              <a:t>is a disaccharide found in milk and milk products</a:t>
            </a:r>
          </a:p>
          <a:p>
            <a:r>
              <a:rPr lang="en-US" sz="2400" dirty="0"/>
              <a:t>makes up 6–8% of human milk and about 4–5% of cow’s milk</a:t>
            </a:r>
            <a:endParaRPr lang="en-IN" sz="2400" dirty="0"/>
          </a:p>
        </p:txBody>
      </p:sp>
      <p:pic>
        <p:nvPicPr>
          <p:cNvPr id="15" name="Content Placeholder 14" descr="The two 6 membered Haworth structures, D galactose and D glucose, each contain an oxygen atom in the top right position of a hexagon. For long description in Notes pane, press F6.">
            <a:extLst>
              <a:ext uri="{FF2B5EF4-FFF2-40B4-BE49-F238E27FC236}">
                <a16:creationId xmlns:a16="http://schemas.microsoft.com/office/drawing/2014/main" id="{0C38174A-AC80-4088-BE90-820D3CB58806}"/>
              </a:ext>
            </a:extLst>
          </p:cNvPr>
          <p:cNvPicPr>
            <a:picLocks noGrp="1" noChangeAspect="1"/>
          </p:cNvPicPr>
          <p:nvPr>
            <p:ph sz="quarter" idx="14"/>
          </p:nvPr>
        </p:nvPicPr>
        <p:blipFill>
          <a:blip r:embed="rId3"/>
          <a:stretch>
            <a:fillRect/>
          </a:stretch>
        </p:blipFill>
        <p:spPr>
          <a:xfrm>
            <a:off x="3597458" y="1868784"/>
            <a:ext cx="4846992" cy="2473880"/>
          </a:xfrm>
          <a:prstGeom prst="rect">
            <a:avLst/>
          </a:prstGeom>
        </p:spPr>
      </p:pic>
    </p:spTree>
    <p:extLst>
      <p:ext uri="{BB962C8B-B14F-4D97-AF65-F5344CB8AC3E}">
        <p14:creationId xmlns:p14="http://schemas.microsoft.com/office/powerpoint/2010/main" val="11870873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Lactose</a:t>
            </a:r>
          </a:p>
        </p:txBody>
      </p:sp>
      <p:sp>
        <p:nvSpPr>
          <p:cNvPr id="13" name="Content Placeholder 12"/>
          <p:cNvSpPr>
            <a:spLocks noGrp="1"/>
          </p:cNvSpPr>
          <p:nvPr>
            <p:ph sz="quarter" idx="13"/>
          </p:nvPr>
        </p:nvSpPr>
        <p:spPr>
          <a:xfrm>
            <a:off x="457200" y="1556328"/>
            <a:ext cx="3331029" cy="355599"/>
          </a:xfrm>
        </p:spPr>
        <p:txBody>
          <a:bodyPr/>
          <a:lstStyle/>
          <a:p>
            <a:pPr marL="432" indent="0">
              <a:buNone/>
            </a:pPr>
            <a:r>
              <a:rPr lang="en-US" sz="2000" b="1" dirty="0"/>
              <a:t>Lactose</a:t>
            </a:r>
            <a:r>
              <a:rPr lang="en-US" sz="2000" dirty="0"/>
              <a:t> is a disaccharide of</a:t>
            </a:r>
            <a:endParaRPr lang="en-IN" sz="2000" dirty="0"/>
          </a:p>
        </p:txBody>
      </p:sp>
      <p:graphicFrame>
        <p:nvGraphicFramePr>
          <p:cNvPr id="33" name="Object 32" descr="beta"/>
          <p:cNvGraphicFramePr>
            <a:graphicFrameLocks noChangeAspect="1"/>
          </p:cNvGraphicFramePr>
          <p:nvPr>
            <p:extLst/>
          </p:nvPr>
        </p:nvGraphicFramePr>
        <p:xfrm>
          <a:off x="3866152" y="1547546"/>
          <a:ext cx="405535" cy="357909"/>
        </p:xfrm>
        <a:graphic>
          <a:graphicData uri="http://schemas.openxmlformats.org/presentationml/2006/ole">
            <mc:AlternateContent xmlns:mc="http://schemas.openxmlformats.org/markup-compatibility/2006">
              <mc:Choice xmlns:v="urn:schemas-microsoft-com:vml" Requires="v">
                <p:oleObj spid="_x0000_s26632" name="Equation" r:id="rId4" imgW="228600" imgH="203040" progId="Equation.DSMT4">
                  <p:embed/>
                </p:oleObj>
              </mc:Choice>
              <mc:Fallback>
                <p:oleObj name="Equation" r:id="rId4" imgW="228600" imgH="203040" progId="Equation.DSMT4">
                  <p:embed/>
                  <p:pic>
                    <p:nvPicPr>
                      <p:cNvPr id="33" name="Object 32" descr="beta"/>
                      <p:cNvPicPr/>
                      <p:nvPr/>
                    </p:nvPicPr>
                    <p:blipFill>
                      <a:blip r:embed="rId5"/>
                      <a:stretch>
                        <a:fillRect/>
                      </a:stretch>
                    </p:blipFill>
                    <p:spPr>
                      <a:xfrm>
                        <a:off x="3866152" y="1547546"/>
                        <a:ext cx="405535" cy="357909"/>
                      </a:xfrm>
                      <a:prstGeom prst="rect">
                        <a:avLst/>
                      </a:prstGeom>
                    </p:spPr>
                  </p:pic>
                </p:oleObj>
              </mc:Fallback>
            </mc:AlternateContent>
          </a:graphicData>
        </a:graphic>
      </p:graphicFrame>
      <p:sp>
        <p:nvSpPr>
          <p:cNvPr id="14" name="Content Placeholder 13"/>
          <p:cNvSpPr>
            <a:spLocks noGrp="1"/>
          </p:cNvSpPr>
          <p:nvPr>
            <p:ph sz="quarter" idx="14"/>
          </p:nvPr>
        </p:nvSpPr>
        <p:spPr>
          <a:xfrm>
            <a:off x="4349611" y="1556328"/>
            <a:ext cx="1979938" cy="355599"/>
          </a:xfrm>
        </p:spPr>
        <p:txBody>
          <a:bodyPr/>
          <a:lstStyle/>
          <a:p>
            <a:pPr marL="432" indent="0">
              <a:buNone/>
            </a:pPr>
            <a:r>
              <a:rPr lang="en-US" sz="2000" cap="small" dirty="0"/>
              <a:t>D</a:t>
            </a:r>
            <a:r>
              <a:rPr lang="en-US" sz="2000" dirty="0"/>
              <a:t>-galactose and</a:t>
            </a:r>
            <a:endParaRPr lang="en-IN" sz="2000" dirty="0"/>
          </a:p>
        </p:txBody>
      </p:sp>
      <p:graphicFrame>
        <p:nvGraphicFramePr>
          <p:cNvPr id="34" name="Object 33" descr="alpha - or beta -"/>
          <p:cNvGraphicFramePr>
            <a:graphicFrameLocks noChangeAspect="1"/>
          </p:cNvGraphicFramePr>
          <p:nvPr>
            <p:extLst/>
          </p:nvPr>
        </p:nvGraphicFramePr>
        <p:xfrm>
          <a:off x="6407473" y="1556328"/>
          <a:ext cx="1101725" cy="357187"/>
        </p:xfrm>
        <a:graphic>
          <a:graphicData uri="http://schemas.openxmlformats.org/presentationml/2006/ole">
            <mc:AlternateContent xmlns:mc="http://schemas.openxmlformats.org/markup-compatibility/2006">
              <mc:Choice xmlns:v="urn:schemas-microsoft-com:vml" Requires="v">
                <p:oleObj spid="_x0000_s26633" name="Equation" r:id="rId6" imgW="622080" imgH="203040" progId="Equation.DSMT4">
                  <p:embed/>
                </p:oleObj>
              </mc:Choice>
              <mc:Fallback>
                <p:oleObj name="Equation" r:id="rId6" imgW="622080" imgH="203040" progId="Equation.DSMT4">
                  <p:embed/>
                  <p:pic>
                    <p:nvPicPr>
                      <p:cNvPr id="34" name="Object 33" descr="alpha - or beta -"/>
                      <p:cNvPicPr/>
                      <p:nvPr/>
                    </p:nvPicPr>
                    <p:blipFill>
                      <a:blip r:embed="rId7"/>
                      <a:stretch>
                        <a:fillRect/>
                      </a:stretch>
                    </p:blipFill>
                    <p:spPr>
                      <a:xfrm>
                        <a:off x="6407473" y="1556328"/>
                        <a:ext cx="1101725" cy="357187"/>
                      </a:xfrm>
                      <a:prstGeom prst="rect">
                        <a:avLst/>
                      </a:prstGeom>
                    </p:spPr>
                  </p:pic>
                </p:oleObj>
              </mc:Fallback>
            </mc:AlternateContent>
          </a:graphicData>
        </a:graphic>
      </p:graphicFrame>
      <p:sp>
        <p:nvSpPr>
          <p:cNvPr id="15" name="Content Placeholder 14"/>
          <p:cNvSpPr>
            <a:spLocks noGrp="1"/>
          </p:cNvSpPr>
          <p:nvPr>
            <p:ph sz="quarter" idx="15"/>
          </p:nvPr>
        </p:nvSpPr>
        <p:spPr>
          <a:xfrm>
            <a:off x="457201" y="2006932"/>
            <a:ext cx="1478478" cy="380010"/>
          </a:xfrm>
        </p:spPr>
        <p:txBody>
          <a:bodyPr/>
          <a:lstStyle/>
          <a:p>
            <a:pPr marL="432" indent="0">
              <a:buNone/>
            </a:pPr>
            <a:r>
              <a:rPr lang="en-US" sz="2000" cap="small" dirty="0"/>
              <a:t>D</a:t>
            </a:r>
            <a:r>
              <a:rPr lang="en-US" sz="2000" dirty="0"/>
              <a:t>-glucose.</a:t>
            </a:r>
            <a:endParaRPr lang="en-IN" sz="2000" dirty="0"/>
          </a:p>
        </p:txBody>
      </p:sp>
      <p:pic>
        <p:nvPicPr>
          <p:cNvPr id="35" name="Content Placeholder 34" descr="The two 6 membered Haworth structures, D galactose and D glucose, each contain an oxygen atom in the top right position of a hexagon. For long description in Notes pane, press F6.">
            <a:extLst>
              <a:ext uri="{FF2B5EF4-FFF2-40B4-BE49-F238E27FC236}">
                <a16:creationId xmlns:a16="http://schemas.microsoft.com/office/drawing/2014/main" id="{7E27CA46-ACE9-47DF-8C36-A291B874B9B8}"/>
              </a:ext>
            </a:extLst>
          </p:cNvPr>
          <p:cNvPicPr>
            <a:picLocks noGrp="1" noChangeAspect="1"/>
          </p:cNvPicPr>
          <p:nvPr>
            <p:ph sz="quarter" idx="16"/>
          </p:nvPr>
        </p:nvPicPr>
        <p:blipFill>
          <a:blip r:embed="rId8"/>
          <a:stretch>
            <a:fillRect/>
          </a:stretch>
        </p:blipFill>
        <p:spPr>
          <a:xfrm>
            <a:off x="2372623" y="2276167"/>
            <a:ext cx="4589573" cy="2340591"/>
          </a:xfrm>
          <a:prstGeom prst="rect">
            <a:avLst/>
          </a:prstGeom>
        </p:spPr>
      </p:pic>
      <p:sp>
        <p:nvSpPr>
          <p:cNvPr id="17" name="Content Placeholder 16"/>
          <p:cNvSpPr>
            <a:spLocks noGrp="1"/>
          </p:cNvSpPr>
          <p:nvPr>
            <p:ph sz="quarter" idx="17"/>
          </p:nvPr>
        </p:nvSpPr>
        <p:spPr>
          <a:xfrm>
            <a:off x="457200" y="4699372"/>
            <a:ext cx="2784764" cy="371392"/>
          </a:xfrm>
        </p:spPr>
        <p:txBody>
          <a:bodyPr/>
          <a:lstStyle/>
          <a:p>
            <a:pPr marL="432" indent="0">
              <a:buNone/>
            </a:pPr>
            <a:r>
              <a:rPr lang="en-US" sz="2000" dirty="0"/>
              <a:t>The bond in lactose is a</a:t>
            </a:r>
            <a:endParaRPr lang="en-IN" sz="2000" dirty="0"/>
          </a:p>
        </p:txBody>
      </p:sp>
      <p:graphicFrame>
        <p:nvGraphicFramePr>
          <p:cNvPr id="36" name="Object 35" descr="beta - 1,"/>
          <p:cNvGraphicFramePr>
            <a:graphicFrameLocks noChangeAspect="1"/>
          </p:cNvGraphicFramePr>
          <p:nvPr>
            <p:extLst/>
          </p:nvPr>
        </p:nvGraphicFramePr>
        <p:xfrm>
          <a:off x="3313215" y="4711700"/>
          <a:ext cx="655638" cy="357188"/>
        </p:xfrm>
        <a:graphic>
          <a:graphicData uri="http://schemas.openxmlformats.org/presentationml/2006/ole">
            <mc:AlternateContent xmlns:mc="http://schemas.openxmlformats.org/markup-compatibility/2006">
              <mc:Choice xmlns:v="urn:schemas-microsoft-com:vml" Requires="v">
                <p:oleObj spid="_x0000_s26634" name="Equation" r:id="rId9" imgW="368280" imgH="203040" progId="Equation.DSMT4">
                  <p:embed/>
                </p:oleObj>
              </mc:Choice>
              <mc:Fallback>
                <p:oleObj name="Equation" r:id="rId9" imgW="368280" imgH="203040" progId="Equation.DSMT4">
                  <p:embed/>
                  <p:pic>
                    <p:nvPicPr>
                      <p:cNvPr id="36" name="Object 35" descr="beta - 1,"/>
                      <p:cNvPicPr/>
                      <p:nvPr/>
                    </p:nvPicPr>
                    <p:blipFill>
                      <a:blip r:embed="rId10"/>
                      <a:stretch>
                        <a:fillRect/>
                      </a:stretch>
                    </p:blipFill>
                    <p:spPr>
                      <a:xfrm>
                        <a:off x="3313215" y="4711700"/>
                        <a:ext cx="655638" cy="357188"/>
                      </a:xfrm>
                      <a:prstGeom prst="rect">
                        <a:avLst/>
                      </a:prstGeom>
                    </p:spPr>
                  </p:pic>
                </p:oleObj>
              </mc:Fallback>
            </mc:AlternateContent>
          </a:graphicData>
        </a:graphic>
      </p:graphicFrame>
      <p:sp>
        <p:nvSpPr>
          <p:cNvPr id="18" name="Content Placeholder 17"/>
          <p:cNvSpPr>
            <a:spLocks noGrp="1"/>
          </p:cNvSpPr>
          <p:nvPr>
            <p:ph sz="quarter" idx="18"/>
          </p:nvPr>
        </p:nvSpPr>
        <p:spPr>
          <a:xfrm>
            <a:off x="4040105" y="4699371"/>
            <a:ext cx="3560103" cy="371393"/>
          </a:xfrm>
        </p:spPr>
        <p:txBody>
          <a:bodyPr/>
          <a:lstStyle/>
          <a:p>
            <a:pPr marL="432" indent="0">
              <a:buNone/>
            </a:pPr>
            <a:r>
              <a:rPr lang="en-US" sz="2000" dirty="0"/>
              <a:t>4-glycosidic bond because the</a:t>
            </a:r>
            <a:endParaRPr lang="en-IN" sz="2000" dirty="0"/>
          </a:p>
        </p:txBody>
      </p:sp>
      <p:graphicFrame>
        <p:nvGraphicFramePr>
          <p:cNvPr id="37" name="Object 36" descr="Single bond O H">
            <a:extLst>
              <a:ext uri="{FF2B5EF4-FFF2-40B4-BE49-F238E27FC236}">
                <a16:creationId xmlns:a16="http://schemas.microsoft.com/office/drawing/2014/main" id="{AA5FE54B-50B7-4B27-AB5D-1C956EAFDCA8}"/>
              </a:ext>
            </a:extLst>
          </p:cNvPr>
          <p:cNvGraphicFramePr>
            <a:graphicFrameLocks noChangeAspect="1"/>
          </p:cNvGraphicFramePr>
          <p:nvPr>
            <p:extLst/>
          </p:nvPr>
        </p:nvGraphicFramePr>
        <p:xfrm>
          <a:off x="7694695" y="4768489"/>
          <a:ext cx="658091" cy="232353"/>
        </p:xfrm>
        <a:graphic>
          <a:graphicData uri="http://schemas.openxmlformats.org/presentationml/2006/ole">
            <mc:AlternateContent xmlns:mc="http://schemas.openxmlformats.org/markup-compatibility/2006">
              <mc:Choice xmlns:v="urn:schemas-microsoft-com:vml" Requires="v">
                <p:oleObj spid="_x0000_s26635" name="Equation" r:id="rId11" imgW="825480" imgH="291960" progId="Equation.DSMT4">
                  <p:embed/>
                </p:oleObj>
              </mc:Choice>
              <mc:Fallback>
                <p:oleObj name="Equation" r:id="rId11" imgW="825480" imgH="291960" progId="Equation.DSMT4">
                  <p:embed/>
                  <p:pic>
                    <p:nvPicPr>
                      <p:cNvPr id="37" name="Object 36" descr="Single bond O H">
                        <a:extLst>
                          <a:ext uri="{FF2B5EF4-FFF2-40B4-BE49-F238E27FC236}">
                            <a16:creationId xmlns:a16="http://schemas.microsoft.com/office/drawing/2014/main" id="{AA5FE54B-50B7-4B27-AB5D-1C956EAFDCA8}"/>
                          </a:ext>
                        </a:extLst>
                      </p:cNvPr>
                      <p:cNvPicPr/>
                      <p:nvPr/>
                    </p:nvPicPr>
                    <p:blipFill>
                      <a:blip r:embed="rId12"/>
                      <a:stretch>
                        <a:fillRect/>
                      </a:stretch>
                    </p:blipFill>
                    <p:spPr>
                      <a:xfrm>
                        <a:off x="7694695" y="4768489"/>
                        <a:ext cx="658091" cy="232353"/>
                      </a:xfrm>
                      <a:prstGeom prst="rect">
                        <a:avLst/>
                      </a:prstGeom>
                    </p:spPr>
                  </p:pic>
                </p:oleObj>
              </mc:Fallback>
            </mc:AlternateContent>
          </a:graphicData>
        </a:graphic>
      </p:graphicFrame>
      <p:sp>
        <p:nvSpPr>
          <p:cNvPr id="19" name="Content Placeholder 18"/>
          <p:cNvSpPr>
            <a:spLocks noGrp="1"/>
          </p:cNvSpPr>
          <p:nvPr>
            <p:ph sz="quarter" idx="19"/>
          </p:nvPr>
        </p:nvSpPr>
        <p:spPr>
          <a:xfrm>
            <a:off x="457201" y="5142015"/>
            <a:ext cx="2440378" cy="344385"/>
          </a:xfrm>
        </p:spPr>
        <p:txBody>
          <a:bodyPr/>
          <a:lstStyle/>
          <a:p>
            <a:pPr marL="432" indent="0">
              <a:buNone/>
            </a:pPr>
            <a:r>
              <a:rPr lang="en-US" sz="2000" dirty="0"/>
              <a:t>group on carbon 1 of</a:t>
            </a:r>
            <a:endParaRPr lang="en-IN" sz="2000" dirty="0"/>
          </a:p>
        </p:txBody>
      </p:sp>
      <p:graphicFrame>
        <p:nvGraphicFramePr>
          <p:cNvPr id="38" name="Object 37" descr="beta"/>
          <p:cNvGraphicFramePr>
            <a:graphicFrameLocks noChangeAspect="1"/>
          </p:cNvGraphicFramePr>
          <p:nvPr>
            <p:extLst/>
          </p:nvPr>
        </p:nvGraphicFramePr>
        <p:xfrm>
          <a:off x="3009115" y="5134465"/>
          <a:ext cx="394448" cy="346683"/>
        </p:xfrm>
        <a:graphic>
          <a:graphicData uri="http://schemas.openxmlformats.org/presentationml/2006/ole">
            <mc:AlternateContent xmlns:mc="http://schemas.openxmlformats.org/markup-compatibility/2006">
              <mc:Choice xmlns:v="urn:schemas-microsoft-com:vml" Requires="v">
                <p:oleObj spid="_x0000_s26636" name="Equation" r:id="rId13" imgW="228600" imgH="203040" progId="Equation.DSMT4">
                  <p:embed/>
                </p:oleObj>
              </mc:Choice>
              <mc:Fallback>
                <p:oleObj name="Equation" r:id="rId13" imgW="228600" imgH="203040" progId="Equation.DSMT4">
                  <p:embed/>
                  <p:pic>
                    <p:nvPicPr>
                      <p:cNvPr id="38" name="Object 37" descr="beta"/>
                      <p:cNvPicPr/>
                      <p:nvPr/>
                    </p:nvPicPr>
                    <p:blipFill>
                      <a:blip r:embed="rId14"/>
                      <a:stretch>
                        <a:fillRect/>
                      </a:stretch>
                    </p:blipFill>
                    <p:spPr>
                      <a:xfrm>
                        <a:off x="3009115" y="5134465"/>
                        <a:ext cx="394448" cy="346683"/>
                      </a:xfrm>
                      <a:prstGeom prst="rect">
                        <a:avLst/>
                      </a:prstGeom>
                    </p:spPr>
                  </p:pic>
                </p:oleObj>
              </mc:Fallback>
            </mc:AlternateContent>
          </a:graphicData>
        </a:graphic>
      </p:graphicFrame>
      <p:sp>
        <p:nvSpPr>
          <p:cNvPr id="20" name="Content Placeholder 19"/>
          <p:cNvSpPr>
            <a:spLocks noGrp="1"/>
          </p:cNvSpPr>
          <p:nvPr>
            <p:ph sz="quarter" idx="20"/>
          </p:nvPr>
        </p:nvSpPr>
        <p:spPr>
          <a:xfrm>
            <a:off x="3515098" y="5142015"/>
            <a:ext cx="5171701" cy="368136"/>
          </a:xfrm>
        </p:spPr>
        <p:txBody>
          <a:bodyPr/>
          <a:lstStyle/>
          <a:p>
            <a:pPr marL="432" indent="0">
              <a:buNone/>
            </a:pPr>
            <a:r>
              <a:rPr lang="en-US" sz="2000" dirty="0"/>
              <a:t>D-galactose forms a </a:t>
            </a:r>
            <a:r>
              <a:rPr lang="en-US" sz="2000" dirty="0" err="1"/>
              <a:t>glycosidic</a:t>
            </a:r>
            <a:r>
              <a:rPr lang="en-US" sz="2000" dirty="0"/>
              <a:t> </a:t>
            </a:r>
            <a:r>
              <a:rPr lang="en-IN" sz="2000" dirty="0"/>
              <a:t>bond with the</a:t>
            </a:r>
          </a:p>
        </p:txBody>
      </p:sp>
      <p:graphicFrame>
        <p:nvGraphicFramePr>
          <p:cNvPr id="39" name="Object 38" descr="Single bond O H">
            <a:extLst>
              <a:ext uri="{FF2B5EF4-FFF2-40B4-BE49-F238E27FC236}">
                <a16:creationId xmlns:a16="http://schemas.microsoft.com/office/drawing/2014/main" id="{FD88B062-39F9-46D6-82A9-9DA60AA1C75F}"/>
              </a:ext>
            </a:extLst>
          </p:cNvPr>
          <p:cNvGraphicFramePr>
            <a:graphicFrameLocks noChangeAspect="1"/>
          </p:cNvGraphicFramePr>
          <p:nvPr>
            <p:extLst/>
          </p:nvPr>
        </p:nvGraphicFramePr>
        <p:xfrm>
          <a:off x="479188" y="5629358"/>
          <a:ext cx="705716" cy="241011"/>
        </p:xfrm>
        <a:graphic>
          <a:graphicData uri="http://schemas.openxmlformats.org/presentationml/2006/ole">
            <mc:AlternateContent xmlns:mc="http://schemas.openxmlformats.org/markup-compatibility/2006">
              <mc:Choice xmlns:v="urn:schemas-microsoft-com:vml" Requires="v">
                <p:oleObj spid="_x0000_s26637" name="Equation" r:id="rId15" imgW="850680" imgH="291960" progId="Equation.DSMT4">
                  <p:embed/>
                </p:oleObj>
              </mc:Choice>
              <mc:Fallback>
                <p:oleObj name="Equation" r:id="rId15" imgW="850680" imgH="291960" progId="Equation.DSMT4">
                  <p:embed/>
                  <p:pic>
                    <p:nvPicPr>
                      <p:cNvPr id="39" name="Object 38" descr="Single bond O H">
                        <a:extLst>
                          <a:ext uri="{FF2B5EF4-FFF2-40B4-BE49-F238E27FC236}">
                            <a16:creationId xmlns:a16="http://schemas.microsoft.com/office/drawing/2014/main" id="{FD88B062-39F9-46D6-82A9-9DA60AA1C75F}"/>
                          </a:ext>
                        </a:extLst>
                      </p:cNvPr>
                      <p:cNvPicPr/>
                      <p:nvPr/>
                    </p:nvPicPr>
                    <p:blipFill>
                      <a:blip r:embed="rId16"/>
                      <a:stretch>
                        <a:fillRect/>
                      </a:stretch>
                    </p:blipFill>
                    <p:spPr>
                      <a:xfrm>
                        <a:off x="479188" y="5629358"/>
                        <a:ext cx="705716" cy="241011"/>
                      </a:xfrm>
                      <a:prstGeom prst="rect">
                        <a:avLst/>
                      </a:prstGeom>
                    </p:spPr>
                  </p:pic>
                </p:oleObj>
              </mc:Fallback>
            </mc:AlternateContent>
          </a:graphicData>
        </a:graphic>
      </p:graphicFrame>
      <p:sp>
        <p:nvSpPr>
          <p:cNvPr id="21" name="Content Placeholder 20"/>
          <p:cNvSpPr>
            <a:spLocks noGrp="1"/>
          </p:cNvSpPr>
          <p:nvPr>
            <p:ph sz="quarter" idx="21"/>
          </p:nvPr>
        </p:nvSpPr>
        <p:spPr>
          <a:xfrm>
            <a:off x="1330036" y="5580473"/>
            <a:ext cx="5077437" cy="357188"/>
          </a:xfrm>
        </p:spPr>
        <p:txBody>
          <a:bodyPr/>
          <a:lstStyle/>
          <a:p>
            <a:pPr marL="432" indent="0">
              <a:buNone/>
            </a:pPr>
            <a:r>
              <a:rPr lang="en-US" sz="2000" dirty="0"/>
              <a:t>group on carbon 4 of a </a:t>
            </a:r>
            <a:r>
              <a:rPr lang="en-US" sz="2000" cap="small" dirty="0"/>
              <a:t>D</a:t>
            </a:r>
            <a:r>
              <a:rPr lang="en-US" sz="2000" dirty="0"/>
              <a:t>-glucose </a:t>
            </a:r>
            <a:r>
              <a:rPr lang="en-IN" sz="2000" dirty="0"/>
              <a:t>molecule.</a:t>
            </a:r>
          </a:p>
        </p:txBody>
      </p:sp>
    </p:spTree>
    <p:extLst>
      <p:ext uri="{BB962C8B-B14F-4D97-AF65-F5344CB8AC3E}">
        <p14:creationId xmlns:p14="http://schemas.microsoft.com/office/powerpoint/2010/main" val="2073086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Sucrose, Table Sugar</a:t>
            </a:r>
          </a:p>
        </p:txBody>
      </p:sp>
      <p:sp>
        <p:nvSpPr>
          <p:cNvPr id="13" name="Content Placeholder 12"/>
          <p:cNvSpPr>
            <a:spLocks noGrp="1"/>
          </p:cNvSpPr>
          <p:nvPr>
            <p:ph sz="quarter" idx="13"/>
          </p:nvPr>
        </p:nvSpPr>
        <p:spPr>
          <a:xfrm>
            <a:off x="457200" y="1556327"/>
            <a:ext cx="4208585" cy="1093211"/>
          </a:xfrm>
        </p:spPr>
        <p:txBody>
          <a:bodyPr/>
          <a:lstStyle/>
          <a:p>
            <a:pPr marL="432" indent="0">
              <a:buNone/>
            </a:pPr>
            <a:r>
              <a:rPr lang="en-US" sz="2000" b="1" dirty="0"/>
              <a:t>Sucrose</a:t>
            </a:r>
            <a:r>
              <a:rPr lang="en-US" sz="2000" dirty="0"/>
              <a:t>, or </a:t>
            </a:r>
            <a:r>
              <a:rPr lang="en-US" sz="2000" b="1" dirty="0"/>
              <a:t>table sugar</a:t>
            </a:r>
            <a:r>
              <a:rPr lang="en-US" sz="2000" dirty="0"/>
              <a:t>,</a:t>
            </a:r>
          </a:p>
          <a:p>
            <a:pPr>
              <a:spcBef>
                <a:spcPts val="600"/>
              </a:spcBef>
            </a:pPr>
            <a:r>
              <a:rPr lang="en-US" sz="2000" dirty="0"/>
              <a:t>is obtained from sugar cane and sugar beets</a:t>
            </a:r>
          </a:p>
        </p:txBody>
      </p:sp>
      <p:sp>
        <p:nvSpPr>
          <p:cNvPr id="14" name="Content Placeholder 13"/>
          <p:cNvSpPr>
            <a:spLocks noGrp="1"/>
          </p:cNvSpPr>
          <p:nvPr>
            <p:ph sz="quarter" idx="14"/>
          </p:nvPr>
        </p:nvSpPr>
        <p:spPr>
          <a:xfrm>
            <a:off x="457201" y="2708913"/>
            <a:ext cx="1585355" cy="350838"/>
          </a:xfrm>
        </p:spPr>
        <p:txBody>
          <a:bodyPr/>
          <a:lstStyle/>
          <a:p>
            <a:r>
              <a:rPr lang="en-US" sz="2000" dirty="0"/>
              <a:t>consists of</a:t>
            </a:r>
            <a:endParaRPr lang="en-IN" sz="2000" dirty="0"/>
          </a:p>
        </p:txBody>
      </p:sp>
      <p:graphicFrame>
        <p:nvGraphicFramePr>
          <p:cNvPr id="33" name="Object 32" descr="alpha"/>
          <p:cNvGraphicFramePr>
            <a:graphicFrameLocks noChangeAspect="1"/>
          </p:cNvGraphicFramePr>
          <p:nvPr>
            <p:extLst/>
          </p:nvPr>
        </p:nvGraphicFramePr>
        <p:xfrm>
          <a:off x="2132929" y="2758308"/>
          <a:ext cx="404813" cy="246063"/>
        </p:xfrm>
        <a:graphic>
          <a:graphicData uri="http://schemas.openxmlformats.org/presentationml/2006/ole">
            <mc:AlternateContent xmlns:mc="http://schemas.openxmlformats.org/markup-compatibility/2006">
              <mc:Choice xmlns:v="urn:schemas-microsoft-com:vml" Requires="v">
                <p:oleObj spid="_x0000_s27653" name="Equation" r:id="rId4" imgW="228600" imgH="139680" progId="Equation.DSMT4">
                  <p:embed/>
                </p:oleObj>
              </mc:Choice>
              <mc:Fallback>
                <p:oleObj name="Equation" r:id="rId4" imgW="228600" imgH="139680" progId="Equation.DSMT4">
                  <p:embed/>
                  <p:pic>
                    <p:nvPicPr>
                      <p:cNvPr id="33" name="Object 32" descr="alpha"/>
                      <p:cNvPicPr/>
                      <p:nvPr/>
                    </p:nvPicPr>
                    <p:blipFill>
                      <a:blip r:embed="rId5"/>
                      <a:stretch>
                        <a:fillRect/>
                      </a:stretch>
                    </p:blipFill>
                    <p:spPr>
                      <a:xfrm>
                        <a:off x="2132929" y="2758308"/>
                        <a:ext cx="404813" cy="246063"/>
                      </a:xfrm>
                      <a:prstGeom prst="rect">
                        <a:avLst/>
                      </a:prstGeom>
                    </p:spPr>
                  </p:pic>
                </p:oleObj>
              </mc:Fallback>
            </mc:AlternateContent>
          </a:graphicData>
        </a:graphic>
      </p:graphicFrame>
      <p:sp>
        <p:nvSpPr>
          <p:cNvPr id="15" name="Content Placeholder 14"/>
          <p:cNvSpPr>
            <a:spLocks noGrp="1"/>
          </p:cNvSpPr>
          <p:nvPr>
            <p:ph sz="quarter" idx="15"/>
          </p:nvPr>
        </p:nvSpPr>
        <p:spPr>
          <a:xfrm>
            <a:off x="2628115" y="2708913"/>
            <a:ext cx="1753880" cy="350838"/>
          </a:xfrm>
        </p:spPr>
        <p:txBody>
          <a:bodyPr/>
          <a:lstStyle/>
          <a:p>
            <a:pPr marL="432" indent="0">
              <a:buNone/>
            </a:pPr>
            <a:r>
              <a:rPr lang="en-US" sz="2000" cap="small" dirty="0"/>
              <a:t>D</a:t>
            </a:r>
            <a:r>
              <a:rPr lang="en-US" sz="2000" dirty="0"/>
              <a:t>-glucose and</a:t>
            </a:r>
            <a:endParaRPr lang="en-IN" sz="2000" dirty="0"/>
          </a:p>
        </p:txBody>
      </p:sp>
      <p:graphicFrame>
        <p:nvGraphicFramePr>
          <p:cNvPr id="34" name="Object 33" descr="beta"/>
          <p:cNvGraphicFramePr>
            <a:graphicFrameLocks noChangeAspect="1"/>
          </p:cNvGraphicFramePr>
          <p:nvPr>
            <p:extLst/>
          </p:nvPr>
        </p:nvGraphicFramePr>
        <p:xfrm>
          <a:off x="685800" y="3124900"/>
          <a:ext cx="404813" cy="357188"/>
        </p:xfrm>
        <a:graphic>
          <a:graphicData uri="http://schemas.openxmlformats.org/presentationml/2006/ole">
            <mc:AlternateContent xmlns:mc="http://schemas.openxmlformats.org/markup-compatibility/2006">
              <mc:Choice xmlns:v="urn:schemas-microsoft-com:vml" Requires="v">
                <p:oleObj spid="_x0000_s27654" name="Equation" r:id="rId6" imgW="228600" imgH="203040" progId="Equation.DSMT4">
                  <p:embed/>
                </p:oleObj>
              </mc:Choice>
              <mc:Fallback>
                <p:oleObj name="Equation" r:id="rId6" imgW="228600" imgH="203040" progId="Equation.DSMT4">
                  <p:embed/>
                  <p:pic>
                    <p:nvPicPr>
                      <p:cNvPr id="34" name="Object 33" descr="beta"/>
                      <p:cNvPicPr/>
                      <p:nvPr/>
                    </p:nvPicPr>
                    <p:blipFill>
                      <a:blip r:embed="rId7"/>
                      <a:stretch>
                        <a:fillRect/>
                      </a:stretch>
                    </p:blipFill>
                    <p:spPr>
                      <a:xfrm>
                        <a:off x="685800" y="3124900"/>
                        <a:ext cx="404813" cy="357188"/>
                      </a:xfrm>
                      <a:prstGeom prst="rect">
                        <a:avLst/>
                      </a:prstGeom>
                    </p:spPr>
                  </p:pic>
                </p:oleObj>
              </mc:Fallback>
            </mc:AlternateContent>
          </a:graphicData>
        </a:graphic>
      </p:graphicFrame>
      <p:sp>
        <p:nvSpPr>
          <p:cNvPr id="16" name="Content Placeholder 15"/>
          <p:cNvSpPr>
            <a:spLocks noGrp="1"/>
          </p:cNvSpPr>
          <p:nvPr>
            <p:ph sz="quarter" idx="16"/>
          </p:nvPr>
        </p:nvSpPr>
        <p:spPr>
          <a:xfrm>
            <a:off x="1235035" y="3124901"/>
            <a:ext cx="1302708" cy="357188"/>
          </a:xfrm>
        </p:spPr>
        <p:txBody>
          <a:bodyPr/>
          <a:lstStyle/>
          <a:p>
            <a:pPr marL="432" indent="0">
              <a:buNone/>
            </a:pPr>
            <a:r>
              <a:rPr lang="en-US" sz="2000" cap="small" dirty="0"/>
              <a:t>D</a:t>
            </a:r>
            <a:r>
              <a:rPr lang="en-US" sz="2000" dirty="0"/>
              <a:t>-fructose</a:t>
            </a:r>
            <a:endParaRPr lang="en-IN" sz="2000" dirty="0"/>
          </a:p>
        </p:txBody>
      </p:sp>
      <p:sp>
        <p:nvSpPr>
          <p:cNvPr id="17" name="Content Placeholder 16"/>
          <p:cNvSpPr>
            <a:spLocks noGrp="1"/>
          </p:cNvSpPr>
          <p:nvPr>
            <p:ph sz="quarter" idx="17"/>
          </p:nvPr>
        </p:nvSpPr>
        <p:spPr>
          <a:xfrm>
            <a:off x="457201" y="3547237"/>
            <a:ext cx="1122218" cy="359745"/>
          </a:xfrm>
        </p:spPr>
        <p:txBody>
          <a:bodyPr/>
          <a:lstStyle/>
          <a:p>
            <a:r>
              <a:rPr lang="en-US" sz="2000" dirty="0"/>
              <a:t>has an</a:t>
            </a:r>
            <a:endParaRPr lang="en-IN" sz="2000" dirty="0"/>
          </a:p>
        </p:txBody>
      </p:sp>
      <p:graphicFrame>
        <p:nvGraphicFramePr>
          <p:cNvPr id="35" name="Object 34" descr="alpha, beta - 1"/>
          <p:cNvGraphicFramePr>
            <a:graphicFrameLocks noChangeAspect="1"/>
          </p:cNvGraphicFramePr>
          <p:nvPr>
            <p:extLst/>
          </p:nvPr>
        </p:nvGraphicFramePr>
        <p:xfrm>
          <a:off x="1649535" y="3549795"/>
          <a:ext cx="966787" cy="357187"/>
        </p:xfrm>
        <a:graphic>
          <a:graphicData uri="http://schemas.openxmlformats.org/presentationml/2006/ole">
            <mc:AlternateContent xmlns:mc="http://schemas.openxmlformats.org/markup-compatibility/2006">
              <mc:Choice xmlns:v="urn:schemas-microsoft-com:vml" Requires="v">
                <p:oleObj spid="_x0000_s27655" name="Equation" r:id="rId8" imgW="545760" imgH="203040" progId="Equation.DSMT4">
                  <p:embed/>
                </p:oleObj>
              </mc:Choice>
              <mc:Fallback>
                <p:oleObj name="Equation" r:id="rId8" imgW="545760" imgH="203040" progId="Equation.DSMT4">
                  <p:embed/>
                  <p:pic>
                    <p:nvPicPr>
                      <p:cNvPr id="35" name="Object 34" descr="alpha, beta - 1"/>
                      <p:cNvPicPr/>
                      <p:nvPr/>
                    </p:nvPicPr>
                    <p:blipFill>
                      <a:blip r:embed="rId9"/>
                      <a:stretch>
                        <a:fillRect/>
                      </a:stretch>
                    </p:blipFill>
                    <p:spPr>
                      <a:xfrm>
                        <a:off x="1649535" y="3549795"/>
                        <a:ext cx="966787" cy="357187"/>
                      </a:xfrm>
                      <a:prstGeom prst="rect">
                        <a:avLst/>
                      </a:prstGeom>
                    </p:spPr>
                  </p:pic>
                </p:oleObj>
              </mc:Fallback>
            </mc:AlternateContent>
          </a:graphicData>
        </a:graphic>
      </p:graphicFrame>
      <p:sp>
        <p:nvSpPr>
          <p:cNvPr id="18" name="Content Placeholder 17"/>
          <p:cNvSpPr>
            <a:spLocks noGrp="1"/>
          </p:cNvSpPr>
          <p:nvPr>
            <p:ph sz="quarter" idx="18"/>
          </p:nvPr>
        </p:nvSpPr>
        <p:spPr>
          <a:xfrm>
            <a:off x="2686438" y="3549795"/>
            <a:ext cx="2087443" cy="357187"/>
          </a:xfrm>
        </p:spPr>
        <p:txBody>
          <a:bodyPr/>
          <a:lstStyle/>
          <a:p>
            <a:pPr marL="432" indent="0">
              <a:buNone/>
            </a:pPr>
            <a:r>
              <a:rPr lang="en-US" sz="2000" dirty="0"/>
              <a:t>2-glycosidic bond</a:t>
            </a:r>
            <a:endParaRPr lang="en-IN" sz="2000" dirty="0"/>
          </a:p>
        </p:txBody>
      </p:sp>
      <p:sp>
        <p:nvSpPr>
          <p:cNvPr id="19" name="Content Placeholder 18"/>
          <p:cNvSpPr>
            <a:spLocks noGrp="1"/>
          </p:cNvSpPr>
          <p:nvPr>
            <p:ph sz="quarter" idx="19"/>
          </p:nvPr>
        </p:nvSpPr>
        <p:spPr>
          <a:xfrm>
            <a:off x="457200" y="3969574"/>
            <a:ext cx="4210209" cy="649927"/>
          </a:xfrm>
        </p:spPr>
        <p:txBody>
          <a:bodyPr/>
          <a:lstStyle/>
          <a:p>
            <a:pPr marL="255600" indent="0">
              <a:buNone/>
            </a:pPr>
            <a:r>
              <a:rPr lang="en-US" sz="2000" dirty="0"/>
              <a:t>between carbon 1 of glucose and carbon 2 of fructose</a:t>
            </a:r>
          </a:p>
        </p:txBody>
      </p:sp>
      <p:sp>
        <p:nvSpPr>
          <p:cNvPr id="20" name="Content Placeholder 19"/>
          <p:cNvSpPr>
            <a:spLocks noGrp="1"/>
          </p:cNvSpPr>
          <p:nvPr>
            <p:ph sz="quarter" idx="20"/>
          </p:nvPr>
        </p:nvSpPr>
        <p:spPr>
          <a:xfrm>
            <a:off x="457200" y="4682093"/>
            <a:ext cx="4482935" cy="1493076"/>
          </a:xfrm>
        </p:spPr>
        <p:txBody>
          <a:bodyPr/>
          <a:lstStyle/>
          <a:p>
            <a:r>
              <a:rPr lang="en-US" sz="2000" dirty="0"/>
              <a:t>cannot form an open chain and cannot be oxidized</a:t>
            </a:r>
          </a:p>
          <a:p>
            <a:r>
              <a:rPr lang="en-US" sz="2000" dirty="0"/>
              <a:t>cannot react with Benedict’s reagent and is not a reducing sugar</a:t>
            </a:r>
            <a:endParaRPr lang="en-IN" sz="2000" dirty="0"/>
          </a:p>
        </p:txBody>
      </p:sp>
      <p:pic>
        <p:nvPicPr>
          <p:cNvPr id="36" name="Content Placeholder 35" descr="The two Haworth structures, D glucose and D fructose, each contain an oxygen atom. For long description in Notes pane, press F6."/>
          <p:cNvPicPr>
            <a:picLocks noGrp="1" noChangeAspect="1"/>
          </p:cNvPicPr>
          <p:nvPr>
            <p:ph sz="quarter" idx="21"/>
          </p:nvPr>
        </p:nvPicPr>
        <p:blipFill rotWithShape="1">
          <a:blip r:embed="rId10">
            <a:extLst>
              <a:ext uri="{28A0092B-C50C-407E-A947-70E740481C1C}">
                <a14:useLocalDpi xmlns:a14="http://schemas.microsoft.com/office/drawing/2010/main" val="0"/>
              </a:ext>
            </a:extLst>
          </a:blip>
          <a:srcRect b="3746"/>
          <a:stretch/>
        </p:blipFill>
        <p:spPr>
          <a:xfrm>
            <a:off x="5029200" y="2468889"/>
            <a:ext cx="3879273" cy="1504251"/>
          </a:xfrm>
          <a:prstGeom prst="rect">
            <a:avLst/>
          </a:prstGeom>
        </p:spPr>
      </p:pic>
    </p:spTree>
    <p:extLst>
      <p:ext uri="{BB962C8B-B14F-4D97-AF65-F5344CB8AC3E}">
        <p14:creationId xmlns:p14="http://schemas.microsoft.com/office/powerpoint/2010/main" val="40063954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Sucrose</a:t>
            </a:r>
          </a:p>
        </p:txBody>
      </p:sp>
      <p:pic>
        <p:nvPicPr>
          <p:cNvPr id="14" name="Content Placeholder 13" descr="The two Haworth structures, D glucose and D fructose, each contain an oxygen atom. For long description in Notes pane, press F6."/>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b="3746"/>
          <a:stretch/>
        </p:blipFill>
        <p:spPr>
          <a:xfrm>
            <a:off x="716224" y="2295016"/>
            <a:ext cx="7711553" cy="2990280"/>
          </a:xfrm>
          <a:prstGeom prst="rect">
            <a:avLst/>
          </a:prstGeom>
        </p:spPr>
      </p:pic>
    </p:spTree>
    <p:extLst>
      <p:ext uri="{BB962C8B-B14F-4D97-AF65-F5344CB8AC3E}">
        <p14:creationId xmlns:p14="http://schemas.microsoft.com/office/powerpoint/2010/main" val="4922526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BAF-ACF5-4566-9CEC-5C4FCC340909}"/>
              </a:ext>
            </a:extLst>
          </p:cNvPr>
          <p:cNvSpPr>
            <a:spLocks noGrp="1"/>
          </p:cNvSpPr>
          <p:nvPr>
            <p:ph type="title"/>
          </p:nvPr>
        </p:nvSpPr>
        <p:spPr/>
        <p:txBody>
          <a:bodyPr/>
          <a:lstStyle/>
          <a:p>
            <a:r>
              <a:rPr lang="en-IN" dirty="0"/>
              <a:t>Sweetness of Sweeteners </a:t>
            </a:r>
            <a:r>
              <a:rPr lang="en-IN" sz="2000" b="0" baseline="0" dirty="0"/>
              <a:t>(1 of 2)</a:t>
            </a:r>
          </a:p>
        </p:txBody>
      </p:sp>
      <p:sp>
        <p:nvSpPr>
          <p:cNvPr id="3" name="Content Placeholder 2">
            <a:extLst>
              <a:ext uri="{FF2B5EF4-FFF2-40B4-BE49-F238E27FC236}">
                <a16:creationId xmlns:a16="http://schemas.microsoft.com/office/drawing/2014/main" id="{43A23806-AB56-4A0D-A1BA-4650A3E2D365}"/>
              </a:ext>
            </a:extLst>
          </p:cNvPr>
          <p:cNvSpPr>
            <a:spLocks noGrp="1"/>
          </p:cNvSpPr>
          <p:nvPr>
            <p:ph sz="quarter" idx="13"/>
          </p:nvPr>
        </p:nvSpPr>
        <p:spPr>
          <a:xfrm>
            <a:off x="457200" y="1556327"/>
            <a:ext cx="8229600" cy="2267528"/>
          </a:xfrm>
        </p:spPr>
        <p:txBody>
          <a:bodyPr/>
          <a:lstStyle/>
          <a:p>
            <a:pPr marL="432" indent="0">
              <a:buNone/>
            </a:pPr>
            <a:r>
              <a:rPr lang="en-US" sz="2400" dirty="0"/>
              <a:t>Sugars and artificial sweeteners</a:t>
            </a:r>
          </a:p>
          <a:p>
            <a:r>
              <a:rPr lang="en-US" sz="2400" dirty="0"/>
              <a:t>differ in sweetness</a:t>
            </a:r>
          </a:p>
          <a:p>
            <a:r>
              <a:rPr lang="en-US" sz="2400" dirty="0"/>
              <a:t>are compared to sucrose (table sugar), which is assigned a value of 100</a:t>
            </a:r>
            <a:endParaRPr lang="en-IN" sz="2400" dirty="0"/>
          </a:p>
        </p:txBody>
      </p:sp>
    </p:spTree>
    <p:extLst>
      <p:ext uri="{BB962C8B-B14F-4D97-AF65-F5344CB8AC3E}">
        <p14:creationId xmlns:p14="http://schemas.microsoft.com/office/powerpoint/2010/main" val="2773662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Types of Monosaccharides </a:t>
            </a:r>
            <a:r>
              <a:rPr lang="en-IN" sz="2000" b="0" dirty="0"/>
              <a:t>(2 of 2)</a:t>
            </a:r>
            <a:endParaRPr lang="en-IN" dirty="0"/>
          </a:p>
        </p:txBody>
      </p:sp>
      <p:pic>
        <p:nvPicPr>
          <p:cNvPr id="6" name="Content Placeholder 5" descr="The structures are as follows. For long description in Notes pane, press F6.&#10;">
            <a:extLst>
              <a:ext uri="{FF2B5EF4-FFF2-40B4-BE49-F238E27FC236}">
                <a16:creationId xmlns:a16="http://schemas.microsoft.com/office/drawing/2014/main" id="{E9A6DF6A-1CB0-4B81-8CAE-95F286F8D5A6}"/>
              </a:ext>
            </a:extLst>
          </p:cNvPr>
          <p:cNvPicPr>
            <a:picLocks noGrp="1" noChangeAspect="1"/>
          </p:cNvPicPr>
          <p:nvPr>
            <p:ph sz="quarter" idx="13"/>
          </p:nvPr>
        </p:nvPicPr>
        <p:blipFill>
          <a:blip r:embed="rId3"/>
          <a:stretch>
            <a:fillRect/>
          </a:stretch>
        </p:blipFill>
        <p:spPr>
          <a:xfrm>
            <a:off x="457200" y="1865018"/>
            <a:ext cx="8229600" cy="3850276"/>
          </a:xfrm>
          <a:prstGeom prst="rect">
            <a:avLst/>
          </a:prstGeom>
        </p:spPr>
      </p:pic>
    </p:spTree>
    <p:extLst>
      <p:ext uri="{BB962C8B-B14F-4D97-AF65-F5344CB8AC3E}">
        <p14:creationId xmlns:p14="http://schemas.microsoft.com/office/powerpoint/2010/main" val="2821006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32"/>
            <a:r>
              <a:rPr lang="en-IN" dirty="0"/>
              <a:t>Sweetness of Sweeteners</a:t>
            </a:r>
            <a:r>
              <a:rPr lang="en-IN" sz="2000" dirty="0"/>
              <a:t> </a:t>
            </a:r>
            <a:r>
              <a:rPr lang="en-IN" sz="2000" b="0" dirty="0"/>
              <a:t>(2 of 2)</a:t>
            </a:r>
            <a:endParaRPr lang="en-IN" sz="2000" dirty="0"/>
          </a:p>
        </p:txBody>
      </p:sp>
      <p:sp>
        <p:nvSpPr>
          <p:cNvPr id="3" name="Content Placeholder 2"/>
          <p:cNvSpPr>
            <a:spLocks noGrp="1"/>
          </p:cNvSpPr>
          <p:nvPr>
            <p:ph sz="quarter" idx="13"/>
          </p:nvPr>
        </p:nvSpPr>
        <p:spPr>
          <a:xfrm>
            <a:off x="457200" y="1556327"/>
            <a:ext cx="7950530" cy="401427"/>
          </a:xfrm>
        </p:spPr>
        <p:txBody>
          <a:bodyPr/>
          <a:lstStyle/>
          <a:p>
            <a:pPr marL="432" indent="0">
              <a:buNone/>
            </a:pPr>
            <a:r>
              <a:rPr lang="en-US" sz="2000" b="1" dirty="0"/>
              <a:t>Table 13.2</a:t>
            </a:r>
            <a:r>
              <a:rPr lang="en-US" sz="2000" dirty="0"/>
              <a:t> Relative Sweetness of Sugars and Artificial Sweeteners</a:t>
            </a:r>
            <a:endParaRPr lang="en-IN" sz="2000" dirty="0"/>
          </a:p>
        </p:txBody>
      </p:sp>
      <p:graphicFrame>
        <p:nvGraphicFramePr>
          <p:cNvPr id="13" name="Content Placeholder 12"/>
          <p:cNvGraphicFramePr>
            <a:graphicFrameLocks noGrp="1"/>
          </p:cNvGraphicFramePr>
          <p:nvPr>
            <p:ph sz="quarter" idx="14"/>
            <p:extLst/>
          </p:nvPr>
        </p:nvGraphicFramePr>
        <p:xfrm>
          <a:off x="457200" y="2133538"/>
          <a:ext cx="3901044" cy="3620190"/>
        </p:xfrm>
        <a:graphic>
          <a:graphicData uri="http://schemas.openxmlformats.org/drawingml/2006/table">
            <a:tbl>
              <a:tblPr firstRow="1" bandRow="1">
                <a:tableStyleId>{2D5ABB26-0587-4C30-8999-92F81FD0307C}</a:tableStyleId>
              </a:tblPr>
              <a:tblGrid>
                <a:gridCol w="1950522">
                  <a:extLst>
                    <a:ext uri="{9D8B030D-6E8A-4147-A177-3AD203B41FA5}">
                      <a16:colId xmlns:a16="http://schemas.microsoft.com/office/drawing/2014/main" val="1887567896"/>
                    </a:ext>
                  </a:extLst>
                </a:gridCol>
                <a:gridCol w="1950522">
                  <a:extLst>
                    <a:ext uri="{9D8B030D-6E8A-4147-A177-3AD203B41FA5}">
                      <a16:colId xmlns:a16="http://schemas.microsoft.com/office/drawing/2014/main" val="209494380"/>
                    </a:ext>
                  </a:extLst>
                </a:gridCol>
              </a:tblGrid>
              <a:tr h="310203">
                <a:tc>
                  <a:txBody>
                    <a:bodyPr/>
                    <a:lstStyle/>
                    <a:p>
                      <a:r>
                        <a:rPr lang="en-IN" b="1" dirty="0">
                          <a:solidFill>
                            <a:schemeClr val="tx1"/>
                          </a:solidFill>
                        </a:rPr>
                        <a:t>Type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Sweetness Relative to Sucrose (= 100)</a:t>
                      </a:r>
                      <a:endParaRPr lang="en-IN"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17551"/>
                  </a:ext>
                </a:extLst>
              </a:tr>
              <a:tr h="310203">
                <a:tc>
                  <a:txBody>
                    <a:bodyPr/>
                    <a:lstStyle/>
                    <a:p>
                      <a:r>
                        <a:rPr lang="en-IN" sz="1400" b="1" i="0" u="none" strike="noStrike" cap="none" baseline="0" dirty="0">
                          <a:solidFill>
                            <a:schemeClr val="tx1"/>
                          </a:solidFill>
                          <a:latin typeface="+mn-lt"/>
                          <a:ea typeface="+mn-ea"/>
                          <a:cs typeface="+mn-cs"/>
                          <a:sym typeface="Arial"/>
                        </a:rPr>
                        <a:t>Monosaccharides</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00" dirty="0">
                          <a:solidFill>
                            <a:schemeClr val="tx1"/>
                          </a:solidFill>
                        </a:rPr>
                        <a:t>Blank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8188935"/>
                  </a:ext>
                </a:extLst>
              </a:tr>
              <a:tr h="310203">
                <a:tc>
                  <a:txBody>
                    <a:bodyPr/>
                    <a:lstStyle/>
                    <a:p>
                      <a:r>
                        <a:rPr lang="en-IN" sz="1400" b="0" i="0" u="none" strike="noStrike" cap="none" baseline="0" dirty="0">
                          <a:solidFill>
                            <a:schemeClr val="tx1"/>
                          </a:solidFill>
                          <a:latin typeface="+mn-lt"/>
                          <a:ea typeface="+mn-ea"/>
                          <a:cs typeface="+mn-cs"/>
                          <a:sym typeface="Arial"/>
                        </a:rPr>
                        <a:t>Galactose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30</a:t>
                      </a:r>
                    </a:p>
                  </a:txBody>
                  <a:tcPr marL="36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681975"/>
                  </a:ext>
                </a:extLst>
              </a:tr>
              <a:tr h="310203">
                <a:tc>
                  <a:txBody>
                    <a:bodyPr/>
                    <a:lstStyle/>
                    <a:p>
                      <a:r>
                        <a:rPr lang="en-IN" sz="1400" b="0" i="0" u="none" strike="noStrike" cap="none" baseline="0" dirty="0">
                          <a:solidFill>
                            <a:schemeClr val="tx1"/>
                          </a:solidFill>
                          <a:latin typeface="+mn-lt"/>
                          <a:ea typeface="+mn-ea"/>
                          <a:cs typeface="+mn-cs"/>
                          <a:sym typeface="Arial"/>
                        </a:rPr>
                        <a:t>Galactose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75</a:t>
                      </a:r>
                    </a:p>
                  </a:txBody>
                  <a:tcPr marL="36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76859"/>
                  </a:ext>
                </a:extLst>
              </a:tr>
              <a:tr h="310203">
                <a:tc>
                  <a:txBody>
                    <a:bodyPr/>
                    <a:lstStyle/>
                    <a:p>
                      <a:r>
                        <a:rPr lang="en-IN" sz="1400" b="0" i="0" u="none" strike="noStrike" cap="none" baseline="0" dirty="0">
                          <a:solidFill>
                            <a:schemeClr val="tx1"/>
                          </a:solidFill>
                          <a:latin typeface="+mn-lt"/>
                          <a:ea typeface="+mn-ea"/>
                          <a:cs typeface="+mn-cs"/>
                          <a:sym typeface="Arial"/>
                        </a:rPr>
                        <a:t>Fructose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175</a:t>
                      </a:r>
                    </a:p>
                  </a:txBody>
                  <a:tcPr marL="21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8498733"/>
                  </a:ext>
                </a:extLst>
              </a:tr>
              <a:tr h="310203">
                <a:tc>
                  <a:txBody>
                    <a:bodyPr/>
                    <a:lstStyle/>
                    <a:p>
                      <a:r>
                        <a:rPr lang="en-IN" sz="1400" b="1" i="0" u="none" strike="noStrike" cap="none" baseline="0" dirty="0">
                          <a:solidFill>
                            <a:schemeClr val="tx1"/>
                          </a:solidFill>
                          <a:latin typeface="+mn-lt"/>
                          <a:ea typeface="+mn-ea"/>
                          <a:cs typeface="+mn-cs"/>
                          <a:sym typeface="Arial"/>
                        </a:rPr>
                        <a:t>Disaccharides</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00" dirty="0">
                          <a:solidFill>
                            <a:schemeClr val="tx1"/>
                          </a:solidFill>
                        </a:rPr>
                        <a:t>Blank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6310690"/>
                  </a:ext>
                </a:extLst>
              </a:tr>
              <a:tr h="310203">
                <a:tc>
                  <a:txBody>
                    <a:bodyPr/>
                    <a:lstStyle/>
                    <a:p>
                      <a:r>
                        <a:rPr lang="en-IN" sz="1400" b="0" i="0" u="none" strike="noStrike" cap="none" baseline="0" dirty="0">
                          <a:solidFill>
                            <a:schemeClr val="tx1"/>
                          </a:solidFill>
                          <a:latin typeface="+mn-lt"/>
                          <a:ea typeface="+mn-ea"/>
                          <a:cs typeface="+mn-cs"/>
                          <a:sym typeface="Arial"/>
                        </a:rPr>
                        <a:t>Lactose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16</a:t>
                      </a:r>
                    </a:p>
                  </a:txBody>
                  <a:tcPr marL="36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5878860"/>
                  </a:ext>
                </a:extLst>
              </a:tr>
              <a:tr h="310203">
                <a:tc>
                  <a:txBody>
                    <a:bodyPr/>
                    <a:lstStyle/>
                    <a:p>
                      <a:r>
                        <a:rPr lang="en-IN" sz="1400" b="0" i="0" u="none" strike="noStrike" cap="none" baseline="0" dirty="0">
                          <a:solidFill>
                            <a:schemeClr val="tx1"/>
                          </a:solidFill>
                          <a:latin typeface="+mn-lt"/>
                          <a:ea typeface="+mn-ea"/>
                          <a:cs typeface="+mn-cs"/>
                          <a:sym typeface="Arial"/>
                        </a:rPr>
                        <a:t>Maltose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33</a:t>
                      </a:r>
                    </a:p>
                  </a:txBody>
                  <a:tcPr marL="36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5339350"/>
                  </a:ext>
                </a:extLst>
              </a:tr>
              <a:tr h="310203">
                <a:tc>
                  <a:txBody>
                    <a:bodyPr/>
                    <a:lstStyle/>
                    <a:p>
                      <a:r>
                        <a:rPr lang="en-IN" sz="1400" b="0" i="0" u="none" strike="noStrike" cap="none" baseline="0" dirty="0">
                          <a:solidFill>
                            <a:schemeClr val="tx1"/>
                          </a:solidFill>
                          <a:latin typeface="+mn-lt"/>
                          <a:ea typeface="+mn-ea"/>
                          <a:cs typeface="+mn-cs"/>
                          <a:sym typeface="Arial"/>
                        </a:rPr>
                        <a:t>Sucrose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100</a:t>
                      </a:r>
                    </a:p>
                  </a:txBody>
                  <a:tcPr marL="21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138865"/>
                  </a:ext>
                </a:extLst>
              </a:tr>
              <a:tr h="310203">
                <a:tc>
                  <a:txBody>
                    <a:bodyPr/>
                    <a:lstStyle/>
                    <a:p>
                      <a:r>
                        <a:rPr lang="en-IN" sz="1400" b="1" i="0" u="none" strike="noStrike" cap="none" baseline="0" dirty="0">
                          <a:solidFill>
                            <a:schemeClr val="tx1"/>
                          </a:solidFill>
                          <a:latin typeface="+mn-lt"/>
                          <a:ea typeface="+mn-ea"/>
                          <a:cs typeface="+mn-cs"/>
                          <a:sym typeface="Arial"/>
                        </a:rPr>
                        <a:t>Sugar Alcohols</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00" dirty="0">
                          <a:solidFill>
                            <a:schemeClr val="tx1"/>
                          </a:solidFill>
                        </a:rPr>
                        <a:t>blank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763266"/>
                  </a:ext>
                </a:extLst>
              </a:tr>
              <a:tr h="310203">
                <a:tc>
                  <a:txBody>
                    <a:bodyPr/>
                    <a:lstStyle/>
                    <a:p>
                      <a:r>
                        <a:rPr lang="en-IN" sz="1400" b="0" i="0" u="none" strike="noStrike" cap="none" baseline="0" dirty="0">
                          <a:solidFill>
                            <a:schemeClr val="tx1"/>
                          </a:solidFill>
                          <a:latin typeface="+mn-lt"/>
                          <a:ea typeface="+mn-ea"/>
                          <a:cs typeface="+mn-cs"/>
                          <a:sym typeface="Arial"/>
                        </a:rPr>
                        <a:t>Sorbitol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60</a:t>
                      </a:r>
                    </a:p>
                  </a:txBody>
                  <a:tcPr marL="36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78386"/>
                  </a:ext>
                </a:extLst>
              </a:tr>
            </a:tbl>
          </a:graphicData>
        </a:graphic>
      </p:graphicFrame>
      <p:graphicFrame>
        <p:nvGraphicFramePr>
          <p:cNvPr id="14" name="Content Placeholder 13"/>
          <p:cNvGraphicFramePr>
            <a:graphicFrameLocks noGrp="1"/>
          </p:cNvGraphicFramePr>
          <p:nvPr>
            <p:ph sz="quarter" idx="15"/>
            <p:extLst/>
          </p:nvPr>
        </p:nvGraphicFramePr>
        <p:xfrm>
          <a:off x="4570412" y="2133538"/>
          <a:ext cx="3837318" cy="3702488"/>
        </p:xfrm>
        <a:graphic>
          <a:graphicData uri="http://schemas.openxmlformats.org/drawingml/2006/table">
            <a:tbl>
              <a:tblPr firstRow="1" bandRow="1">
                <a:tableStyleId>{2D5ABB26-0587-4C30-8999-92F81FD0307C}</a:tableStyleId>
              </a:tblPr>
              <a:tblGrid>
                <a:gridCol w="1918659">
                  <a:extLst>
                    <a:ext uri="{9D8B030D-6E8A-4147-A177-3AD203B41FA5}">
                      <a16:colId xmlns:a16="http://schemas.microsoft.com/office/drawing/2014/main" val="3834873546"/>
                    </a:ext>
                  </a:extLst>
                </a:gridCol>
                <a:gridCol w="1918659">
                  <a:extLst>
                    <a:ext uri="{9D8B030D-6E8A-4147-A177-3AD203B41FA5}">
                      <a16:colId xmlns:a16="http://schemas.microsoft.com/office/drawing/2014/main" val="1282024532"/>
                    </a:ext>
                  </a:extLst>
                </a:gridCol>
              </a:tblGrid>
              <a:tr h="477012">
                <a:tc>
                  <a:txBody>
                    <a:bodyPr/>
                    <a:lstStyle/>
                    <a:p>
                      <a:r>
                        <a:rPr lang="en-IN" b="1" dirty="0">
                          <a:solidFill>
                            <a:schemeClr val="tx1"/>
                          </a:solidFill>
                        </a:rPr>
                        <a:t>Type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400" b="1" i="0" u="none" strike="noStrike" cap="none" baseline="0" dirty="0">
                          <a:solidFill>
                            <a:schemeClr val="tx1"/>
                          </a:solidFill>
                          <a:latin typeface="+mn-lt"/>
                          <a:ea typeface="+mn-ea"/>
                          <a:cs typeface="+mn-cs"/>
                          <a:sym typeface="Arial"/>
                        </a:rPr>
                        <a:t>Sweetness Relative to Sucrose (= 100)</a:t>
                      </a:r>
                      <a:endParaRPr lang="en-IN" b="1"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736228"/>
                  </a:ext>
                </a:extLst>
              </a:tr>
              <a:tr h="333271">
                <a:tc>
                  <a:txBody>
                    <a:bodyPr/>
                    <a:lstStyle/>
                    <a:p>
                      <a:r>
                        <a:rPr lang="en-IN" sz="1400" b="0" i="0" u="none" strike="noStrike" cap="none" baseline="0" dirty="0">
                          <a:solidFill>
                            <a:schemeClr val="tx1"/>
                          </a:solidFill>
                          <a:latin typeface="+mn-lt"/>
                          <a:ea typeface="+mn-ea"/>
                          <a:cs typeface="+mn-cs"/>
                          <a:sym typeface="Arial"/>
                        </a:rPr>
                        <a:t>Maltitol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80</a:t>
                      </a:r>
                    </a:p>
                  </a:txBody>
                  <a:tcPr marL="360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2219903"/>
                  </a:ext>
                </a:extLst>
              </a:tr>
              <a:tr h="333271">
                <a:tc>
                  <a:txBody>
                    <a:bodyPr/>
                    <a:lstStyle/>
                    <a:p>
                      <a:r>
                        <a:rPr lang="en-IN" sz="1400" b="0" i="0" u="none" strike="noStrike" cap="none" baseline="0" dirty="0">
                          <a:solidFill>
                            <a:schemeClr val="tx1"/>
                          </a:solidFill>
                          <a:latin typeface="+mn-lt"/>
                          <a:ea typeface="+mn-ea"/>
                          <a:cs typeface="+mn-cs"/>
                          <a:sym typeface="Arial"/>
                        </a:rPr>
                        <a:t>Xylitol</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100</a:t>
                      </a:r>
                    </a:p>
                  </a:txBody>
                  <a:tcPr marL="21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1237079"/>
                  </a:ext>
                </a:extLst>
              </a:tr>
              <a:tr h="477012">
                <a:tc>
                  <a:txBody>
                    <a:bodyPr/>
                    <a:lstStyle/>
                    <a:p>
                      <a:r>
                        <a:rPr lang="en-IN" sz="1400" b="1" i="0" u="none" strike="noStrike" cap="none" baseline="0" dirty="0">
                          <a:solidFill>
                            <a:schemeClr val="tx1"/>
                          </a:solidFill>
                          <a:latin typeface="+mn-lt"/>
                          <a:ea typeface="+mn-ea"/>
                          <a:cs typeface="+mn-cs"/>
                          <a:sym typeface="Arial"/>
                        </a:rPr>
                        <a:t>Noncarbohydrate Sweeteners</a:t>
                      </a:r>
                      <a:endParaRPr lang="en-IN"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00" dirty="0">
                          <a:solidFill>
                            <a:schemeClr val="tx1"/>
                          </a:solidFill>
                        </a:rPr>
                        <a:t>Blank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7564066"/>
                  </a:ext>
                </a:extLst>
              </a:tr>
              <a:tr h="333271">
                <a:tc>
                  <a:txBody>
                    <a:bodyPr/>
                    <a:lstStyle/>
                    <a:p>
                      <a:r>
                        <a:rPr lang="en-IN" sz="1400" b="0" i="0" u="none" strike="noStrike" cap="none" baseline="0" dirty="0">
                          <a:solidFill>
                            <a:schemeClr val="tx1"/>
                          </a:solidFill>
                          <a:latin typeface="+mn-lt"/>
                          <a:ea typeface="+mn-ea"/>
                          <a:cs typeface="+mn-cs"/>
                          <a:sym typeface="Arial"/>
                        </a:rPr>
                        <a:t>Stevia</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15 000</a:t>
                      </a:r>
                    </a:p>
                  </a:txBody>
                  <a:tcPr marL="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0820117"/>
                  </a:ext>
                </a:extLst>
              </a:tr>
              <a:tr h="333271">
                <a:tc>
                  <a:txBody>
                    <a:bodyPr/>
                    <a:lstStyle/>
                    <a:p>
                      <a:r>
                        <a:rPr lang="en-IN" sz="1400" b="0" i="0" u="none" strike="noStrike" cap="none" baseline="0" dirty="0">
                          <a:solidFill>
                            <a:schemeClr val="tx1"/>
                          </a:solidFill>
                          <a:latin typeface="+mn-lt"/>
                          <a:ea typeface="+mn-ea"/>
                          <a:cs typeface="+mn-cs"/>
                          <a:sym typeface="Arial"/>
                        </a:rPr>
                        <a:t>Aspartame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18 000</a:t>
                      </a:r>
                    </a:p>
                  </a:txBody>
                  <a:tcPr marL="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0101491"/>
                  </a:ext>
                </a:extLst>
              </a:tr>
              <a:tr h="333271">
                <a:tc>
                  <a:txBody>
                    <a:bodyPr/>
                    <a:lstStyle/>
                    <a:p>
                      <a:r>
                        <a:rPr lang="en-IN" sz="1400" b="0" i="0" u="none" strike="noStrike" cap="none" baseline="0" dirty="0">
                          <a:solidFill>
                            <a:schemeClr val="tx1"/>
                          </a:solidFill>
                          <a:latin typeface="+mn-lt"/>
                          <a:ea typeface="+mn-ea"/>
                          <a:cs typeface="+mn-cs"/>
                          <a:sym typeface="Arial"/>
                        </a:rPr>
                        <a:t>Saccharin</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45 000</a:t>
                      </a:r>
                    </a:p>
                  </a:txBody>
                  <a:tcPr marL="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5803128"/>
                  </a:ext>
                </a:extLst>
              </a:tr>
              <a:tr h="333271">
                <a:tc>
                  <a:txBody>
                    <a:bodyPr/>
                    <a:lstStyle/>
                    <a:p>
                      <a:r>
                        <a:rPr lang="en-IN" sz="1400" b="0" i="0" u="none" strike="noStrike" cap="none" baseline="0" dirty="0">
                          <a:solidFill>
                            <a:schemeClr val="tx1"/>
                          </a:solidFill>
                          <a:latin typeface="+mn-lt"/>
                          <a:ea typeface="+mn-ea"/>
                          <a:cs typeface="+mn-cs"/>
                          <a:sym typeface="Arial"/>
                        </a:rPr>
                        <a:t>Sucralose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60 000</a:t>
                      </a:r>
                    </a:p>
                  </a:txBody>
                  <a:tcPr marL="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7672716"/>
                  </a:ext>
                </a:extLst>
              </a:tr>
              <a:tr h="333271">
                <a:tc>
                  <a:txBody>
                    <a:bodyPr/>
                    <a:lstStyle/>
                    <a:p>
                      <a:r>
                        <a:rPr lang="en-IN" sz="1400" b="0" i="0" u="none" strike="noStrike" cap="none" baseline="0" dirty="0">
                          <a:solidFill>
                            <a:schemeClr val="tx1"/>
                          </a:solidFill>
                          <a:latin typeface="+mn-lt"/>
                          <a:ea typeface="+mn-ea"/>
                          <a:cs typeface="+mn-cs"/>
                          <a:sym typeface="Arial"/>
                        </a:rPr>
                        <a:t>Neotame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1 000 000</a:t>
                      </a:r>
                    </a:p>
                  </a:txBody>
                  <a:tcPr marL="36000" marR="23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3999401"/>
                  </a:ext>
                </a:extLst>
              </a:tr>
              <a:tr h="333271">
                <a:tc>
                  <a:txBody>
                    <a:bodyPr/>
                    <a:lstStyle/>
                    <a:p>
                      <a:r>
                        <a:rPr lang="en-IN" sz="1400" b="0" i="0" u="none" strike="noStrike" cap="none" baseline="0" dirty="0">
                          <a:solidFill>
                            <a:schemeClr val="tx1"/>
                          </a:solidFill>
                          <a:latin typeface="+mn-lt"/>
                          <a:ea typeface="+mn-ea"/>
                          <a:cs typeface="+mn-cs"/>
                          <a:sym typeface="Arial"/>
                        </a:rPr>
                        <a:t>Advantame</a:t>
                      </a:r>
                      <a:endParaRPr lang="en-IN"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dirty="0">
                          <a:solidFill>
                            <a:schemeClr val="tx1"/>
                          </a:solidFill>
                        </a:rPr>
                        <a:t>2 000 000</a:t>
                      </a:r>
                    </a:p>
                  </a:txBody>
                  <a:tcPr marL="36000" marR="23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3828191"/>
                  </a:ext>
                </a:extLst>
              </a:tr>
            </a:tbl>
          </a:graphicData>
        </a:graphic>
      </p:graphicFrame>
    </p:spTree>
    <p:extLst>
      <p:ext uri="{BB962C8B-B14F-4D97-AF65-F5344CB8AC3E}">
        <p14:creationId xmlns:p14="http://schemas.microsoft.com/office/powerpoint/2010/main" val="3929760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Artificial Sweeteners: Sucralose</a:t>
            </a:r>
          </a:p>
        </p:txBody>
      </p:sp>
      <p:sp>
        <p:nvSpPr>
          <p:cNvPr id="13" name="Content Placeholder 12"/>
          <p:cNvSpPr>
            <a:spLocks noGrp="1"/>
          </p:cNvSpPr>
          <p:nvPr>
            <p:ph sz="quarter" idx="13"/>
          </p:nvPr>
        </p:nvSpPr>
        <p:spPr>
          <a:xfrm>
            <a:off x="457200" y="1556327"/>
            <a:ext cx="3556660" cy="2956296"/>
          </a:xfrm>
        </p:spPr>
        <p:txBody>
          <a:bodyPr/>
          <a:lstStyle/>
          <a:p>
            <a:pPr marL="432" indent="0">
              <a:buNone/>
            </a:pPr>
            <a:r>
              <a:rPr lang="en-US" sz="2400" dirty="0"/>
              <a:t>Sucralose is</a:t>
            </a:r>
          </a:p>
          <a:p>
            <a:r>
              <a:rPr lang="en-US" sz="2400" dirty="0"/>
              <a:t>marketed as Splenda</a:t>
            </a:r>
          </a:p>
          <a:p>
            <a:r>
              <a:rPr lang="en-US" sz="2400" dirty="0"/>
              <a:t>made from sucrose by replacing some of the hydroxyl groups with chlorine atoms</a:t>
            </a:r>
            <a:endParaRPr lang="en-IN" sz="2400" dirty="0"/>
          </a:p>
        </p:txBody>
      </p:sp>
      <p:pic>
        <p:nvPicPr>
          <p:cNvPr id="15" name="Content Placeholder 14" descr="The two Haworth structures each contain an oxygen atom in the ring. For long description in Notes pane, press F6.&#10;">
            <a:extLst>
              <a:ext uri="{FF2B5EF4-FFF2-40B4-BE49-F238E27FC236}">
                <a16:creationId xmlns:a16="http://schemas.microsoft.com/office/drawing/2014/main" id="{99DA7242-C31D-40C1-A936-DF2327BBD956}"/>
              </a:ext>
            </a:extLst>
          </p:cNvPr>
          <p:cNvPicPr>
            <a:picLocks noGrp="1" noChangeAspect="1"/>
          </p:cNvPicPr>
          <p:nvPr>
            <p:ph sz="quarter" idx="14"/>
          </p:nvPr>
        </p:nvPicPr>
        <p:blipFill>
          <a:blip r:embed="rId3"/>
          <a:stretch>
            <a:fillRect/>
          </a:stretch>
        </p:blipFill>
        <p:spPr>
          <a:xfrm>
            <a:off x="5538071" y="1556327"/>
            <a:ext cx="2414225" cy="3773751"/>
          </a:xfrm>
          <a:prstGeom prst="rect">
            <a:avLst/>
          </a:prstGeom>
        </p:spPr>
      </p:pic>
    </p:spTree>
    <p:extLst>
      <p:ext uri="{BB962C8B-B14F-4D97-AF65-F5344CB8AC3E}">
        <p14:creationId xmlns:p14="http://schemas.microsoft.com/office/powerpoint/2010/main" val="24605967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Artificial Sweeteners: Aspartame</a:t>
            </a:r>
          </a:p>
        </p:txBody>
      </p:sp>
      <p:sp>
        <p:nvSpPr>
          <p:cNvPr id="13" name="Content Placeholder 12"/>
          <p:cNvSpPr>
            <a:spLocks noGrp="1"/>
          </p:cNvSpPr>
          <p:nvPr>
            <p:ph sz="quarter" idx="13"/>
          </p:nvPr>
        </p:nvSpPr>
        <p:spPr>
          <a:xfrm>
            <a:off x="457200" y="1556327"/>
            <a:ext cx="8229600" cy="1911268"/>
          </a:xfrm>
        </p:spPr>
        <p:txBody>
          <a:bodyPr/>
          <a:lstStyle/>
          <a:p>
            <a:pPr marL="432" indent="0">
              <a:buNone/>
            </a:pPr>
            <a:r>
              <a:rPr lang="en-US" sz="2400" dirty="0"/>
              <a:t>Aspartame is</a:t>
            </a:r>
          </a:p>
          <a:p>
            <a:r>
              <a:rPr lang="en-US" sz="2400" dirty="0"/>
              <a:t>marketed as NutraSweet and Equal</a:t>
            </a:r>
          </a:p>
          <a:p>
            <a:r>
              <a:rPr lang="en-US" sz="2400" dirty="0"/>
              <a:t>a </a:t>
            </a:r>
            <a:r>
              <a:rPr lang="en-US" sz="2400" dirty="0" err="1"/>
              <a:t>noncarbohydrate</a:t>
            </a:r>
            <a:r>
              <a:rPr lang="en-US" sz="2400" dirty="0"/>
              <a:t> sweetener made of aspartate and a methyl ester of the amino acid phenylalanine</a:t>
            </a:r>
            <a:endParaRPr lang="en-IN" sz="2400" dirty="0"/>
          </a:p>
        </p:txBody>
      </p:sp>
      <p:pic>
        <p:nvPicPr>
          <p:cNvPr id="15" name="Content Placeholder 14" descr="The structure of Aspartame, NutraSweet, consists of two halves. For long description in Notes pane, press F6.&#10;">
            <a:extLst>
              <a:ext uri="{FF2B5EF4-FFF2-40B4-BE49-F238E27FC236}">
                <a16:creationId xmlns:a16="http://schemas.microsoft.com/office/drawing/2014/main" id="{3CAF9FF4-D252-4DB7-A334-02C6A8582A1D}"/>
              </a:ext>
            </a:extLst>
          </p:cNvPr>
          <p:cNvPicPr>
            <a:picLocks noGrp="1" noChangeAspect="1"/>
          </p:cNvPicPr>
          <p:nvPr>
            <p:ph sz="quarter" idx="14"/>
          </p:nvPr>
        </p:nvPicPr>
        <p:blipFill>
          <a:blip r:embed="rId3"/>
          <a:stretch>
            <a:fillRect/>
          </a:stretch>
        </p:blipFill>
        <p:spPr>
          <a:xfrm>
            <a:off x="3081122" y="3645616"/>
            <a:ext cx="2981756" cy="2610423"/>
          </a:xfrm>
          <a:prstGeom prst="rect">
            <a:avLst/>
          </a:prstGeom>
        </p:spPr>
      </p:pic>
    </p:spTree>
    <p:extLst>
      <p:ext uri="{BB962C8B-B14F-4D97-AF65-F5344CB8AC3E}">
        <p14:creationId xmlns:p14="http://schemas.microsoft.com/office/powerpoint/2010/main" val="1921790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1</a:t>
            </a:r>
          </a:p>
        </p:txBody>
      </p:sp>
      <p:sp>
        <p:nvSpPr>
          <p:cNvPr id="13" name="Content Placeholder 12"/>
          <p:cNvSpPr>
            <a:spLocks noGrp="1"/>
          </p:cNvSpPr>
          <p:nvPr>
            <p:ph sz="quarter" idx="13"/>
          </p:nvPr>
        </p:nvSpPr>
        <p:spPr>
          <a:xfrm>
            <a:off x="457200" y="1556327"/>
            <a:ext cx="8229600" cy="999304"/>
          </a:xfrm>
        </p:spPr>
        <p:txBody>
          <a:bodyPr/>
          <a:lstStyle/>
          <a:p>
            <a:pPr marL="432" indent="0">
              <a:buNone/>
            </a:pPr>
            <a:r>
              <a:rPr lang="en-US" dirty="0"/>
              <a:t>Identify the monosaccharides in each of the following:</a:t>
            </a:r>
          </a:p>
          <a:p>
            <a:pPr marL="432" indent="0">
              <a:buNone/>
            </a:pPr>
            <a:r>
              <a:rPr lang="en-US" dirty="0">
                <a:solidFill>
                  <a:schemeClr val="tx2"/>
                </a:solidFill>
              </a:rPr>
              <a:t>A. </a:t>
            </a:r>
            <a:r>
              <a:rPr lang="en-US" dirty="0"/>
              <a:t>Lactose</a:t>
            </a:r>
            <a:endParaRPr lang="en-IN" dirty="0"/>
          </a:p>
        </p:txBody>
      </p:sp>
      <p:sp>
        <p:nvSpPr>
          <p:cNvPr id="14" name="Content Placeholder 13"/>
          <p:cNvSpPr>
            <a:spLocks noGrp="1"/>
          </p:cNvSpPr>
          <p:nvPr>
            <p:ph sz="quarter" idx="14"/>
          </p:nvPr>
        </p:nvSpPr>
        <p:spPr>
          <a:xfrm>
            <a:off x="457200" y="2649538"/>
            <a:ext cx="374073" cy="414296"/>
          </a:xfrm>
        </p:spPr>
        <p:txBody>
          <a:bodyPr/>
          <a:lstStyle/>
          <a:p>
            <a:pPr marL="432" indent="0">
              <a:buNone/>
            </a:pPr>
            <a:r>
              <a:rPr lang="el-GR" dirty="0">
                <a:solidFill>
                  <a:srgbClr val="007FA3"/>
                </a:solidFill>
              </a:rPr>
              <a:t>1</a:t>
            </a:r>
            <a:r>
              <a:rPr lang="en-IN" dirty="0">
                <a:solidFill>
                  <a:srgbClr val="007FA3"/>
                </a:solidFill>
              </a:rPr>
              <a:t>.</a:t>
            </a:r>
            <a:endParaRPr lang="en-IN" dirty="0"/>
          </a:p>
        </p:txBody>
      </p:sp>
      <p:graphicFrame>
        <p:nvGraphicFramePr>
          <p:cNvPr id="33" name="Object 32" descr="alpha"/>
          <p:cNvGraphicFramePr>
            <a:graphicFrameLocks noChangeAspect="1"/>
          </p:cNvGraphicFramePr>
          <p:nvPr>
            <p:extLst/>
          </p:nvPr>
        </p:nvGraphicFramePr>
        <p:xfrm>
          <a:off x="879715" y="2711473"/>
          <a:ext cx="445294" cy="270669"/>
        </p:xfrm>
        <a:graphic>
          <a:graphicData uri="http://schemas.openxmlformats.org/presentationml/2006/ole">
            <mc:AlternateContent xmlns:mc="http://schemas.openxmlformats.org/markup-compatibility/2006">
              <mc:Choice xmlns:v="urn:schemas-microsoft-com:vml" Requires="v">
                <p:oleObj spid="_x0000_s28683" name="Equation" r:id="rId3" imgW="228600" imgH="139680" progId="Equation.DSMT4">
                  <p:embed/>
                </p:oleObj>
              </mc:Choice>
              <mc:Fallback>
                <p:oleObj name="Equation" r:id="rId3" imgW="228600" imgH="139680" progId="Equation.DSMT4">
                  <p:embed/>
                  <p:pic>
                    <p:nvPicPr>
                      <p:cNvPr id="33" name="Object 32" descr="alpha"/>
                      <p:cNvPicPr/>
                      <p:nvPr/>
                    </p:nvPicPr>
                    <p:blipFill>
                      <a:blip r:embed="rId4"/>
                      <a:stretch>
                        <a:fillRect/>
                      </a:stretch>
                    </p:blipFill>
                    <p:spPr>
                      <a:xfrm>
                        <a:off x="879715" y="2711473"/>
                        <a:ext cx="445294" cy="270669"/>
                      </a:xfrm>
                      <a:prstGeom prst="rect">
                        <a:avLst/>
                      </a:prstGeom>
                    </p:spPr>
                  </p:pic>
                </p:oleObj>
              </mc:Fallback>
            </mc:AlternateContent>
          </a:graphicData>
        </a:graphic>
      </p:graphicFrame>
      <p:sp>
        <p:nvSpPr>
          <p:cNvPr id="15" name="Content Placeholder 14"/>
          <p:cNvSpPr>
            <a:spLocks noGrp="1"/>
          </p:cNvSpPr>
          <p:nvPr>
            <p:ph sz="quarter" idx="15"/>
          </p:nvPr>
        </p:nvSpPr>
        <p:spPr>
          <a:xfrm>
            <a:off x="1424051" y="2649537"/>
            <a:ext cx="1580408" cy="414297"/>
          </a:xfrm>
        </p:spPr>
        <p:txBody>
          <a:bodyPr/>
          <a:lstStyle/>
          <a:p>
            <a:pPr marL="0" indent="0">
              <a:buNone/>
            </a:pPr>
            <a:r>
              <a:rPr lang="en-IN" cap="small" dirty="0"/>
              <a:t>D</a:t>
            </a:r>
            <a:r>
              <a:rPr lang="en-IN" dirty="0"/>
              <a:t>-glucose</a:t>
            </a:r>
          </a:p>
        </p:txBody>
      </p:sp>
      <p:sp>
        <p:nvSpPr>
          <p:cNvPr id="16" name="Content Placeholder 15"/>
          <p:cNvSpPr>
            <a:spLocks noGrp="1"/>
          </p:cNvSpPr>
          <p:nvPr>
            <p:ph sz="quarter" idx="16"/>
          </p:nvPr>
        </p:nvSpPr>
        <p:spPr>
          <a:xfrm>
            <a:off x="3193476" y="2649539"/>
            <a:ext cx="380998" cy="414296"/>
          </a:xfrm>
        </p:spPr>
        <p:txBody>
          <a:bodyPr/>
          <a:lstStyle/>
          <a:p>
            <a:pPr marL="432" indent="0">
              <a:buNone/>
            </a:pPr>
            <a:r>
              <a:rPr lang="el-GR" dirty="0">
                <a:solidFill>
                  <a:srgbClr val="007FA3"/>
                </a:solidFill>
              </a:rPr>
              <a:t>2</a:t>
            </a:r>
            <a:r>
              <a:rPr lang="en-IN" dirty="0">
                <a:solidFill>
                  <a:srgbClr val="007FA3"/>
                </a:solidFill>
              </a:rPr>
              <a:t>.</a:t>
            </a:r>
            <a:endParaRPr lang="en-IN" dirty="0"/>
          </a:p>
        </p:txBody>
      </p:sp>
      <p:graphicFrame>
        <p:nvGraphicFramePr>
          <p:cNvPr id="34" name="Object 33" descr="beta"/>
          <p:cNvGraphicFramePr>
            <a:graphicFrameLocks noChangeAspect="1"/>
          </p:cNvGraphicFramePr>
          <p:nvPr>
            <p:extLst/>
          </p:nvPr>
        </p:nvGraphicFramePr>
        <p:xfrm>
          <a:off x="3654549" y="2658703"/>
          <a:ext cx="444500" cy="393700"/>
        </p:xfrm>
        <a:graphic>
          <a:graphicData uri="http://schemas.openxmlformats.org/presentationml/2006/ole">
            <mc:AlternateContent xmlns:mc="http://schemas.openxmlformats.org/markup-compatibility/2006">
              <mc:Choice xmlns:v="urn:schemas-microsoft-com:vml" Requires="v">
                <p:oleObj spid="_x0000_s28684" name="Equation" r:id="rId5" imgW="228600" imgH="203040" progId="Equation.DSMT4">
                  <p:embed/>
                </p:oleObj>
              </mc:Choice>
              <mc:Fallback>
                <p:oleObj name="Equation" r:id="rId5" imgW="228600" imgH="203040" progId="Equation.DSMT4">
                  <p:embed/>
                  <p:pic>
                    <p:nvPicPr>
                      <p:cNvPr id="34" name="Object 33" descr="beta"/>
                      <p:cNvPicPr/>
                      <p:nvPr/>
                    </p:nvPicPr>
                    <p:blipFill>
                      <a:blip r:embed="rId6"/>
                      <a:stretch>
                        <a:fillRect/>
                      </a:stretch>
                    </p:blipFill>
                    <p:spPr>
                      <a:xfrm>
                        <a:off x="3654549" y="2658703"/>
                        <a:ext cx="444500" cy="393700"/>
                      </a:xfrm>
                      <a:prstGeom prst="rect">
                        <a:avLst/>
                      </a:prstGeom>
                    </p:spPr>
                  </p:pic>
                </p:oleObj>
              </mc:Fallback>
            </mc:AlternateContent>
          </a:graphicData>
        </a:graphic>
      </p:graphicFrame>
      <p:sp>
        <p:nvSpPr>
          <p:cNvPr id="17" name="Content Placeholder 16"/>
          <p:cNvSpPr>
            <a:spLocks noGrp="1"/>
          </p:cNvSpPr>
          <p:nvPr>
            <p:ph sz="quarter" idx="17"/>
          </p:nvPr>
        </p:nvSpPr>
        <p:spPr>
          <a:xfrm>
            <a:off x="4191001" y="2649540"/>
            <a:ext cx="1604159" cy="414295"/>
          </a:xfrm>
        </p:spPr>
        <p:txBody>
          <a:bodyPr/>
          <a:lstStyle/>
          <a:p>
            <a:pPr marL="432" indent="0">
              <a:buNone/>
            </a:pPr>
            <a:r>
              <a:rPr lang="en-IN" cap="small" dirty="0"/>
              <a:t>D</a:t>
            </a:r>
            <a:r>
              <a:rPr lang="en-IN" dirty="0"/>
              <a:t>-fructose</a:t>
            </a:r>
          </a:p>
        </p:txBody>
      </p:sp>
      <p:sp>
        <p:nvSpPr>
          <p:cNvPr id="18" name="Content Placeholder 17"/>
          <p:cNvSpPr>
            <a:spLocks noGrp="1"/>
          </p:cNvSpPr>
          <p:nvPr>
            <p:ph sz="quarter" idx="18"/>
          </p:nvPr>
        </p:nvSpPr>
        <p:spPr>
          <a:xfrm>
            <a:off x="6008917" y="2649537"/>
            <a:ext cx="391885" cy="414297"/>
          </a:xfrm>
        </p:spPr>
        <p:txBody>
          <a:bodyPr/>
          <a:lstStyle/>
          <a:p>
            <a:pPr marL="432" indent="0">
              <a:buNone/>
            </a:pPr>
            <a:r>
              <a:rPr lang="el-GR" dirty="0">
                <a:solidFill>
                  <a:srgbClr val="007FA3"/>
                </a:solidFill>
              </a:rPr>
              <a:t>3</a:t>
            </a:r>
            <a:r>
              <a:rPr lang="en-IN" dirty="0">
                <a:solidFill>
                  <a:srgbClr val="007FA3"/>
                </a:solidFill>
              </a:rPr>
              <a:t>.</a:t>
            </a:r>
            <a:endParaRPr lang="en-IN" dirty="0"/>
          </a:p>
        </p:txBody>
      </p:sp>
      <p:graphicFrame>
        <p:nvGraphicFramePr>
          <p:cNvPr id="35" name="Object 34" descr="beta"/>
          <p:cNvGraphicFramePr>
            <a:graphicFrameLocks noChangeAspect="1"/>
          </p:cNvGraphicFramePr>
          <p:nvPr>
            <p:extLst/>
          </p:nvPr>
        </p:nvGraphicFramePr>
        <p:xfrm>
          <a:off x="6495312" y="2646828"/>
          <a:ext cx="444500" cy="393700"/>
        </p:xfrm>
        <a:graphic>
          <a:graphicData uri="http://schemas.openxmlformats.org/presentationml/2006/ole">
            <mc:AlternateContent xmlns:mc="http://schemas.openxmlformats.org/markup-compatibility/2006">
              <mc:Choice xmlns:v="urn:schemas-microsoft-com:vml" Requires="v">
                <p:oleObj spid="_x0000_s28685" name="Equation" r:id="rId7" imgW="228600" imgH="203040" progId="Equation.DSMT4">
                  <p:embed/>
                </p:oleObj>
              </mc:Choice>
              <mc:Fallback>
                <p:oleObj name="Equation" r:id="rId7" imgW="228600" imgH="203040" progId="Equation.DSMT4">
                  <p:embed/>
                  <p:pic>
                    <p:nvPicPr>
                      <p:cNvPr id="35" name="Object 34" descr="beta"/>
                      <p:cNvPicPr/>
                      <p:nvPr/>
                    </p:nvPicPr>
                    <p:blipFill>
                      <a:blip r:embed="rId6"/>
                      <a:stretch>
                        <a:fillRect/>
                      </a:stretch>
                    </p:blipFill>
                    <p:spPr>
                      <a:xfrm>
                        <a:off x="6495312" y="2646828"/>
                        <a:ext cx="444500" cy="393700"/>
                      </a:xfrm>
                      <a:prstGeom prst="rect">
                        <a:avLst/>
                      </a:prstGeom>
                    </p:spPr>
                  </p:pic>
                </p:oleObj>
              </mc:Fallback>
            </mc:AlternateContent>
          </a:graphicData>
        </a:graphic>
      </p:graphicFrame>
      <p:sp>
        <p:nvSpPr>
          <p:cNvPr id="19" name="Content Placeholder 18"/>
          <p:cNvSpPr>
            <a:spLocks noGrp="1"/>
          </p:cNvSpPr>
          <p:nvPr>
            <p:ph sz="quarter" idx="19"/>
          </p:nvPr>
        </p:nvSpPr>
        <p:spPr>
          <a:xfrm>
            <a:off x="7034322" y="2649538"/>
            <a:ext cx="1800923" cy="414298"/>
          </a:xfrm>
        </p:spPr>
        <p:txBody>
          <a:bodyPr/>
          <a:lstStyle/>
          <a:p>
            <a:pPr marL="0" indent="0">
              <a:buNone/>
            </a:pPr>
            <a:r>
              <a:rPr lang="en-IN" cap="small" dirty="0"/>
              <a:t>D</a:t>
            </a:r>
            <a:r>
              <a:rPr lang="en-IN" dirty="0"/>
              <a:t>-galactose</a:t>
            </a:r>
          </a:p>
        </p:txBody>
      </p:sp>
      <p:sp>
        <p:nvSpPr>
          <p:cNvPr id="20" name="Content Placeholder 19"/>
          <p:cNvSpPr>
            <a:spLocks noGrp="1"/>
          </p:cNvSpPr>
          <p:nvPr>
            <p:ph sz="quarter" idx="20"/>
          </p:nvPr>
        </p:nvSpPr>
        <p:spPr>
          <a:xfrm>
            <a:off x="457200" y="3325092"/>
            <a:ext cx="1632857" cy="439386"/>
          </a:xfrm>
        </p:spPr>
        <p:txBody>
          <a:bodyPr/>
          <a:lstStyle/>
          <a:p>
            <a:pPr marL="432" indent="0">
              <a:buNone/>
            </a:pPr>
            <a:r>
              <a:rPr lang="en-IN" dirty="0">
                <a:solidFill>
                  <a:schemeClr val="tx2"/>
                </a:solidFill>
              </a:rPr>
              <a:t>B. </a:t>
            </a:r>
            <a:r>
              <a:rPr lang="en-IN" dirty="0"/>
              <a:t>Maltose</a:t>
            </a:r>
          </a:p>
        </p:txBody>
      </p:sp>
      <p:sp>
        <p:nvSpPr>
          <p:cNvPr id="21" name="Content Placeholder 20"/>
          <p:cNvSpPr>
            <a:spLocks noGrp="1"/>
          </p:cNvSpPr>
          <p:nvPr>
            <p:ph sz="quarter" idx="21"/>
          </p:nvPr>
        </p:nvSpPr>
        <p:spPr>
          <a:xfrm>
            <a:off x="457200" y="3903663"/>
            <a:ext cx="374073" cy="418955"/>
          </a:xfrm>
        </p:spPr>
        <p:txBody>
          <a:bodyPr/>
          <a:lstStyle/>
          <a:p>
            <a:pPr marL="432" indent="0">
              <a:buNone/>
            </a:pPr>
            <a:r>
              <a:rPr lang="el-GR" dirty="0">
                <a:solidFill>
                  <a:srgbClr val="007FA3"/>
                </a:solidFill>
              </a:rPr>
              <a:t>1</a:t>
            </a:r>
            <a:r>
              <a:rPr lang="en-IN" dirty="0">
                <a:solidFill>
                  <a:srgbClr val="007FA3"/>
                </a:solidFill>
              </a:rPr>
              <a:t>.</a:t>
            </a:r>
            <a:endParaRPr lang="en-IN" dirty="0"/>
          </a:p>
        </p:txBody>
      </p:sp>
      <p:graphicFrame>
        <p:nvGraphicFramePr>
          <p:cNvPr id="36" name="Object 35" descr="alpha"/>
          <p:cNvGraphicFramePr>
            <a:graphicFrameLocks noChangeAspect="1"/>
          </p:cNvGraphicFramePr>
          <p:nvPr>
            <p:extLst/>
          </p:nvPr>
        </p:nvGraphicFramePr>
        <p:xfrm>
          <a:off x="879715" y="3972093"/>
          <a:ext cx="445294" cy="270669"/>
        </p:xfrm>
        <a:graphic>
          <a:graphicData uri="http://schemas.openxmlformats.org/presentationml/2006/ole">
            <mc:AlternateContent xmlns:mc="http://schemas.openxmlformats.org/markup-compatibility/2006">
              <mc:Choice xmlns:v="urn:schemas-microsoft-com:vml" Requires="v">
                <p:oleObj spid="_x0000_s28686" name="Equation" r:id="rId8" imgW="228600" imgH="139680" progId="Equation.DSMT4">
                  <p:embed/>
                </p:oleObj>
              </mc:Choice>
              <mc:Fallback>
                <p:oleObj name="Equation" r:id="rId8" imgW="228600" imgH="139680" progId="Equation.DSMT4">
                  <p:embed/>
                  <p:pic>
                    <p:nvPicPr>
                      <p:cNvPr id="36" name="Object 35" descr="alpha"/>
                      <p:cNvPicPr/>
                      <p:nvPr/>
                    </p:nvPicPr>
                    <p:blipFill>
                      <a:blip r:embed="rId4"/>
                      <a:stretch>
                        <a:fillRect/>
                      </a:stretch>
                    </p:blipFill>
                    <p:spPr>
                      <a:xfrm>
                        <a:off x="879715" y="3972093"/>
                        <a:ext cx="445294" cy="270669"/>
                      </a:xfrm>
                      <a:prstGeom prst="rect">
                        <a:avLst/>
                      </a:prstGeom>
                    </p:spPr>
                  </p:pic>
                </p:oleObj>
              </mc:Fallback>
            </mc:AlternateContent>
          </a:graphicData>
        </a:graphic>
      </p:graphicFrame>
      <p:sp>
        <p:nvSpPr>
          <p:cNvPr id="22" name="Content Placeholder 21"/>
          <p:cNvSpPr>
            <a:spLocks noGrp="1"/>
          </p:cNvSpPr>
          <p:nvPr>
            <p:ph sz="quarter" idx="22"/>
          </p:nvPr>
        </p:nvSpPr>
        <p:spPr>
          <a:xfrm>
            <a:off x="1424051" y="3903664"/>
            <a:ext cx="1497279" cy="418954"/>
          </a:xfrm>
        </p:spPr>
        <p:txBody>
          <a:bodyPr/>
          <a:lstStyle/>
          <a:p>
            <a:pPr marL="432" indent="0">
              <a:buNone/>
            </a:pPr>
            <a:r>
              <a:rPr lang="en-IN" cap="small" dirty="0"/>
              <a:t>D</a:t>
            </a:r>
            <a:r>
              <a:rPr lang="en-IN" dirty="0"/>
              <a:t>-glucose</a:t>
            </a:r>
          </a:p>
        </p:txBody>
      </p:sp>
      <p:sp>
        <p:nvSpPr>
          <p:cNvPr id="23" name="Content Placeholder 22"/>
          <p:cNvSpPr>
            <a:spLocks noGrp="1"/>
          </p:cNvSpPr>
          <p:nvPr>
            <p:ph sz="quarter" idx="23"/>
          </p:nvPr>
        </p:nvSpPr>
        <p:spPr>
          <a:xfrm>
            <a:off x="3193477" y="3903664"/>
            <a:ext cx="380998" cy="418954"/>
          </a:xfrm>
        </p:spPr>
        <p:txBody>
          <a:bodyPr/>
          <a:lstStyle/>
          <a:p>
            <a:pPr marL="432" indent="0">
              <a:buNone/>
            </a:pPr>
            <a:r>
              <a:rPr lang="el-GR" dirty="0">
                <a:solidFill>
                  <a:srgbClr val="007FA3"/>
                </a:solidFill>
              </a:rPr>
              <a:t>2</a:t>
            </a:r>
            <a:r>
              <a:rPr lang="en-IN" dirty="0">
                <a:solidFill>
                  <a:srgbClr val="007FA3"/>
                </a:solidFill>
              </a:rPr>
              <a:t>.</a:t>
            </a:r>
            <a:endParaRPr lang="en-IN" dirty="0"/>
          </a:p>
        </p:txBody>
      </p:sp>
      <p:graphicFrame>
        <p:nvGraphicFramePr>
          <p:cNvPr id="37" name="Object 36" descr="beta"/>
          <p:cNvGraphicFramePr>
            <a:graphicFrameLocks noChangeAspect="1"/>
          </p:cNvGraphicFramePr>
          <p:nvPr>
            <p:extLst/>
          </p:nvPr>
        </p:nvGraphicFramePr>
        <p:xfrm>
          <a:off x="3654549" y="3903663"/>
          <a:ext cx="444500" cy="393700"/>
        </p:xfrm>
        <a:graphic>
          <a:graphicData uri="http://schemas.openxmlformats.org/presentationml/2006/ole">
            <mc:AlternateContent xmlns:mc="http://schemas.openxmlformats.org/markup-compatibility/2006">
              <mc:Choice xmlns:v="urn:schemas-microsoft-com:vml" Requires="v">
                <p:oleObj spid="_x0000_s28687" name="Equation" r:id="rId9" imgW="228600" imgH="203040" progId="Equation.DSMT4">
                  <p:embed/>
                </p:oleObj>
              </mc:Choice>
              <mc:Fallback>
                <p:oleObj name="Equation" r:id="rId9" imgW="228600" imgH="203040" progId="Equation.DSMT4">
                  <p:embed/>
                  <p:pic>
                    <p:nvPicPr>
                      <p:cNvPr id="37" name="Object 36" descr="beta"/>
                      <p:cNvPicPr/>
                      <p:nvPr/>
                    </p:nvPicPr>
                    <p:blipFill>
                      <a:blip r:embed="rId6"/>
                      <a:stretch>
                        <a:fillRect/>
                      </a:stretch>
                    </p:blipFill>
                    <p:spPr>
                      <a:xfrm>
                        <a:off x="3654549" y="3903663"/>
                        <a:ext cx="444500" cy="393700"/>
                      </a:xfrm>
                      <a:prstGeom prst="rect">
                        <a:avLst/>
                      </a:prstGeom>
                    </p:spPr>
                  </p:pic>
                </p:oleObj>
              </mc:Fallback>
            </mc:AlternateContent>
          </a:graphicData>
        </a:graphic>
      </p:graphicFrame>
      <p:sp>
        <p:nvSpPr>
          <p:cNvPr id="24" name="Content Placeholder 23"/>
          <p:cNvSpPr>
            <a:spLocks noGrp="1"/>
          </p:cNvSpPr>
          <p:nvPr>
            <p:ph sz="quarter" idx="24"/>
          </p:nvPr>
        </p:nvSpPr>
        <p:spPr>
          <a:xfrm>
            <a:off x="4191001" y="3903664"/>
            <a:ext cx="1553606" cy="418954"/>
          </a:xfrm>
        </p:spPr>
        <p:txBody>
          <a:bodyPr/>
          <a:lstStyle/>
          <a:p>
            <a:pPr marL="432" indent="0">
              <a:buNone/>
            </a:pPr>
            <a:r>
              <a:rPr lang="en-IN" cap="small" dirty="0"/>
              <a:t>D</a:t>
            </a:r>
            <a:r>
              <a:rPr lang="en-IN" dirty="0"/>
              <a:t>-fructose</a:t>
            </a:r>
          </a:p>
        </p:txBody>
      </p:sp>
      <p:sp>
        <p:nvSpPr>
          <p:cNvPr id="25" name="Content Placeholder 24"/>
          <p:cNvSpPr>
            <a:spLocks noGrp="1"/>
          </p:cNvSpPr>
          <p:nvPr>
            <p:ph sz="quarter" idx="25"/>
          </p:nvPr>
        </p:nvSpPr>
        <p:spPr>
          <a:xfrm>
            <a:off x="6008917" y="3903665"/>
            <a:ext cx="403758" cy="418953"/>
          </a:xfrm>
        </p:spPr>
        <p:txBody>
          <a:bodyPr/>
          <a:lstStyle/>
          <a:p>
            <a:pPr marL="432" indent="0">
              <a:buNone/>
            </a:pPr>
            <a:r>
              <a:rPr lang="el-GR" dirty="0">
                <a:solidFill>
                  <a:srgbClr val="007FA3"/>
                </a:solidFill>
              </a:rPr>
              <a:t>3</a:t>
            </a:r>
            <a:r>
              <a:rPr lang="en-IN" dirty="0">
                <a:solidFill>
                  <a:srgbClr val="007FA3"/>
                </a:solidFill>
              </a:rPr>
              <a:t>.</a:t>
            </a:r>
            <a:endParaRPr lang="en-IN" dirty="0"/>
          </a:p>
        </p:txBody>
      </p:sp>
      <p:graphicFrame>
        <p:nvGraphicFramePr>
          <p:cNvPr id="38" name="Object 37" descr="beta"/>
          <p:cNvGraphicFramePr>
            <a:graphicFrameLocks noChangeAspect="1"/>
          </p:cNvGraphicFramePr>
          <p:nvPr>
            <p:extLst/>
          </p:nvPr>
        </p:nvGraphicFramePr>
        <p:xfrm>
          <a:off x="6495312" y="3928918"/>
          <a:ext cx="444500" cy="393700"/>
        </p:xfrm>
        <a:graphic>
          <a:graphicData uri="http://schemas.openxmlformats.org/presentationml/2006/ole">
            <mc:AlternateContent xmlns:mc="http://schemas.openxmlformats.org/markup-compatibility/2006">
              <mc:Choice xmlns:v="urn:schemas-microsoft-com:vml" Requires="v">
                <p:oleObj spid="_x0000_s28688" name="Equation" r:id="rId10" imgW="228600" imgH="203040" progId="Equation.DSMT4">
                  <p:embed/>
                </p:oleObj>
              </mc:Choice>
              <mc:Fallback>
                <p:oleObj name="Equation" r:id="rId10" imgW="228600" imgH="203040" progId="Equation.DSMT4">
                  <p:embed/>
                  <p:pic>
                    <p:nvPicPr>
                      <p:cNvPr id="38" name="Object 37" descr="beta"/>
                      <p:cNvPicPr/>
                      <p:nvPr/>
                    </p:nvPicPr>
                    <p:blipFill>
                      <a:blip r:embed="rId6"/>
                      <a:stretch>
                        <a:fillRect/>
                      </a:stretch>
                    </p:blipFill>
                    <p:spPr>
                      <a:xfrm>
                        <a:off x="6495312" y="3928918"/>
                        <a:ext cx="444500" cy="393700"/>
                      </a:xfrm>
                      <a:prstGeom prst="rect">
                        <a:avLst/>
                      </a:prstGeom>
                    </p:spPr>
                  </p:pic>
                </p:oleObj>
              </mc:Fallback>
            </mc:AlternateContent>
          </a:graphicData>
        </a:graphic>
      </p:graphicFrame>
      <p:sp>
        <p:nvSpPr>
          <p:cNvPr id="26" name="Content Placeholder 25"/>
          <p:cNvSpPr>
            <a:spLocks noGrp="1"/>
          </p:cNvSpPr>
          <p:nvPr>
            <p:ph sz="quarter" idx="26"/>
          </p:nvPr>
        </p:nvSpPr>
        <p:spPr>
          <a:xfrm>
            <a:off x="7034322" y="3892519"/>
            <a:ext cx="1800923" cy="430099"/>
          </a:xfrm>
        </p:spPr>
        <p:txBody>
          <a:bodyPr/>
          <a:lstStyle/>
          <a:p>
            <a:pPr marL="432" indent="0">
              <a:buNone/>
            </a:pPr>
            <a:r>
              <a:rPr lang="en-IN" cap="small" dirty="0"/>
              <a:t>D</a:t>
            </a:r>
            <a:r>
              <a:rPr lang="en-IN" dirty="0"/>
              <a:t>-galactose</a:t>
            </a:r>
          </a:p>
        </p:txBody>
      </p:sp>
      <p:sp>
        <p:nvSpPr>
          <p:cNvPr id="27" name="Content Placeholder 26"/>
          <p:cNvSpPr>
            <a:spLocks noGrp="1"/>
          </p:cNvSpPr>
          <p:nvPr>
            <p:ph sz="quarter" idx="27"/>
          </p:nvPr>
        </p:nvSpPr>
        <p:spPr>
          <a:xfrm>
            <a:off x="457200" y="4534115"/>
            <a:ext cx="1632857" cy="429771"/>
          </a:xfrm>
        </p:spPr>
        <p:txBody>
          <a:bodyPr/>
          <a:lstStyle/>
          <a:p>
            <a:pPr marL="432" indent="0">
              <a:buNone/>
            </a:pPr>
            <a:r>
              <a:rPr lang="en-IN" dirty="0">
                <a:solidFill>
                  <a:schemeClr val="tx2"/>
                </a:solidFill>
              </a:rPr>
              <a:t>C. </a:t>
            </a:r>
            <a:r>
              <a:rPr lang="en-IN" dirty="0"/>
              <a:t>Sucrose</a:t>
            </a:r>
          </a:p>
        </p:txBody>
      </p:sp>
      <p:sp>
        <p:nvSpPr>
          <p:cNvPr id="28" name="Content Placeholder 27"/>
          <p:cNvSpPr>
            <a:spLocks noGrp="1"/>
          </p:cNvSpPr>
          <p:nvPr>
            <p:ph sz="quarter" idx="28"/>
          </p:nvPr>
        </p:nvSpPr>
        <p:spPr>
          <a:xfrm>
            <a:off x="457200" y="5112511"/>
            <a:ext cx="374073" cy="409515"/>
          </a:xfrm>
        </p:spPr>
        <p:txBody>
          <a:bodyPr/>
          <a:lstStyle/>
          <a:p>
            <a:pPr marL="432" indent="0">
              <a:buNone/>
            </a:pPr>
            <a:r>
              <a:rPr lang="el-GR" dirty="0">
                <a:solidFill>
                  <a:srgbClr val="007FA3"/>
                </a:solidFill>
              </a:rPr>
              <a:t>1</a:t>
            </a:r>
            <a:r>
              <a:rPr lang="en-IN" dirty="0">
                <a:solidFill>
                  <a:srgbClr val="007FA3"/>
                </a:solidFill>
              </a:rPr>
              <a:t>.</a:t>
            </a:r>
            <a:endParaRPr lang="en-IN" dirty="0"/>
          </a:p>
        </p:txBody>
      </p:sp>
      <p:graphicFrame>
        <p:nvGraphicFramePr>
          <p:cNvPr id="39" name="Object 38" descr="alpha"/>
          <p:cNvGraphicFramePr>
            <a:graphicFrameLocks noChangeAspect="1"/>
          </p:cNvGraphicFramePr>
          <p:nvPr>
            <p:extLst/>
          </p:nvPr>
        </p:nvGraphicFramePr>
        <p:xfrm>
          <a:off x="879715" y="5175383"/>
          <a:ext cx="445294" cy="270669"/>
        </p:xfrm>
        <a:graphic>
          <a:graphicData uri="http://schemas.openxmlformats.org/presentationml/2006/ole">
            <mc:AlternateContent xmlns:mc="http://schemas.openxmlformats.org/markup-compatibility/2006">
              <mc:Choice xmlns:v="urn:schemas-microsoft-com:vml" Requires="v">
                <p:oleObj spid="_x0000_s28689" name="Equation" r:id="rId11" imgW="228600" imgH="139680" progId="Equation.DSMT4">
                  <p:embed/>
                </p:oleObj>
              </mc:Choice>
              <mc:Fallback>
                <p:oleObj name="Equation" r:id="rId11" imgW="228600" imgH="139680" progId="Equation.DSMT4">
                  <p:embed/>
                  <p:pic>
                    <p:nvPicPr>
                      <p:cNvPr id="39" name="Object 38" descr="alpha"/>
                      <p:cNvPicPr/>
                      <p:nvPr/>
                    </p:nvPicPr>
                    <p:blipFill>
                      <a:blip r:embed="rId4"/>
                      <a:stretch>
                        <a:fillRect/>
                      </a:stretch>
                    </p:blipFill>
                    <p:spPr>
                      <a:xfrm>
                        <a:off x="879715" y="5175383"/>
                        <a:ext cx="445294" cy="270669"/>
                      </a:xfrm>
                      <a:prstGeom prst="rect">
                        <a:avLst/>
                      </a:prstGeom>
                    </p:spPr>
                  </p:pic>
                </p:oleObj>
              </mc:Fallback>
            </mc:AlternateContent>
          </a:graphicData>
        </a:graphic>
      </p:graphicFrame>
      <p:sp>
        <p:nvSpPr>
          <p:cNvPr id="29" name="Content Placeholder 28"/>
          <p:cNvSpPr>
            <a:spLocks noGrp="1"/>
          </p:cNvSpPr>
          <p:nvPr>
            <p:ph sz="quarter" idx="29"/>
          </p:nvPr>
        </p:nvSpPr>
        <p:spPr>
          <a:xfrm>
            <a:off x="1373452" y="5112511"/>
            <a:ext cx="1547878" cy="409515"/>
          </a:xfrm>
        </p:spPr>
        <p:txBody>
          <a:bodyPr/>
          <a:lstStyle/>
          <a:p>
            <a:pPr marL="432" indent="0">
              <a:buNone/>
            </a:pPr>
            <a:r>
              <a:rPr lang="en-IN" cap="small" dirty="0"/>
              <a:t>D</a:t>
            </a:r>
            <a:r>
              <a:rPr lang="en-IN" dirty="0"/>
              <a:t>-glucose</a:t>
            </a:r>
          </a:p>
        </p:txBody>
      </p:sp>
      <p:sp>
        <p:nvSpPr>
          <p:cNvPr id="30" name="Content Placeholder 29"/>
          <p:cNvSpPr>
            <a:spLocks noGrp="1"/>
          </p:cNvSpPr>
          <p:nvPr>
            <p:ph sz="quarter" idx="30"/>
          </p:nvPr>
        </p:nvSpPr>
        <p:spPr>
          <a:xfrm>
            <a:off x="3206338" y="5112511"/>
            <a:ext cx="364049" cy="409515"/>
          </a:xfrm>
        </p:spPr>
        <p:txBody>
          <a:bodyPr/>
          <a:lstStyle/>
          <a:p>
            <a:pPr marL="432" indent="0">
              <a:buNone/>
            </a:pPr>
            <a:r>
              <a:rPr lang="el-GR" dirty="0">
                <a:solidFill>
                  <a:srgbClr val="007FA3"/>
                </a:solidFill>
              </a:rPr>
              <a:t>2</a:t>
            </a:r>
            <a:r>
              <a:rPr lang="en-IN" dirty="0">
                <a:solidFill>
                  <a:srgbClr val="007FA3"/>
                </a:solidFill>
              </a:rPr>
              <a:t>.</a:t>
            </a:r>
            <a:endParaRPr lang="en-IN" dirty="0"/>
          </a:p>
        </p:txBody>
      </p:sp>
      <p:graphicFrame>
        <p:nvGraphicFramePr>
          <p:cNvPr id="40" name="Object 39" descr="beta"/>
          <p:cNvGraphicFramePr>
            <a:graphicFrameLocks noChangeAspect="1"/>
          </p:cNvGraphicFramePr>
          <p:nvPr>
            <p:extLst/>
          </p:nvPr>
        </p:nvGraphicFramePr>
        <p:xfrm>
          <a:off x="3654549" y="5128326"/>
          <a:ext cx="444500" cy="393700"/>
        </p:xfrm>
        <a:graphic>
          <a:graphicData uri="http://schemas.openxmlformats.org/presentationml/2006/ole">
            <mc:AlternateContent xmlns:mc="http://schemas.openxmlformats.org/markup-compatibility/2006">
              <mc:Choice xmlns:v="urn:schemas-microsoft-com:vml" Requires="v">
                <p:oleObj spid="_x0000_s28690" name="Equation" r:id="rId12" imgW="228600" imgH="203040" progId="Equation.DSMT4">
                  <p:embed/>
                </p:oleObj>
              </mc:Choice>
              <mc:Fallback>
                <p:oleObj name="Equation" r:id="rId12" imgW="228600" imgH="203040" progId="Equation.DSMT4">
                  <p:embed/>
                  <p:pic>
                    <p:nvPicPr>
                      <p:cNvPr id="40" name="Object 39" descr="beta"/>
                      <p:cNvPicPr/>
                      <p:nvPr/>
                    </p:nvPicPr>
                    <p:blipFill>
                      <a:blip r:embed="rId6"/>
                      <a:stretch>
                        <a:fillRect/>
                      </a:stretch>
                    </p:blipFill>
                    <p:spPr>
                      <a:xfrm>
                        <a:off x="3654549" y="5128326"/>
                        <a:ext cx="444500" cy="393700"/>
                      </a:xfrm>
                      <a:prstGeom prst="rect">
                        <a:avLst/>
                      </a:prstGeom>
                    </p:spPr>
                  </p:pic>
                </p:oleObj>
              </mc:Fallback>
            </mc:AlternateContent>
          </a:graphicData>
        </a:graphic>
      </p:graphicFrame>
      <p:sp>
        <p:nvSpPr>
          <p:cNvPr id="31" name="Content Placeholder 30"/>
          <p:cNvSpPr>
            <a:spLocks noGrp="1"/>
          </p:cNvSpPr>
          <p:nvPr>
            <p:ph sz="quarter" idx="31"/>
          </p:nvPr>
        </p:nvSpPr>
        <p:spPr>
          <a:xfrm>
            <a:off x="4191002" y="5112511"/>
            <a:ext cx="1604158" cy="409515"/>
          </a:xfrm>
        </p:spPr>
        <p:txBody>
          <a:bodyPr/>
          <a:lstStyle/>
          <a:p>
            <a:pPr marL="432" indent="0">
              <a:buNone/>
            </a:pPr>
            <a:r>
              <a:rPr lang="en-IN" cap="small" dirty="0"/>
              <a:t>D</a:t>
            </a:r>
            <a:r>
              <a:rPr lang="en-IN" dirty="0"/>
              <a:t>-fructose</a:t>
            </a:r>
          </a:p>
        </p:txBody>
      </p:sp>
      <p:sp>
        <p:nvSpPr>
          <p:cNvPr id="32" name="Content Placeholder 31"/>
          <p:cNvSpPr>
            <a:spLocks noGrp="1"/>
          </p:cNvSpPr>
          <p:nvPr>
            <p:ph sz="quarter" idx="32"/>
          </p:nvPr>
        </p:nvSpPr>
        <p:spPr>
          <a:xfrm>
            <a:off x="6008918" y="5112512"/>
            <a:ext cx="403757" cy="409514"/>
          </a:xfrm>
        </p:spPr>
        <p:txBody>
          <a:bodyPr/>
          <a:lstStyle/>
          <a:p>
            <a:pPr marL="432" indent="0">
              <a:buNone/>
            </a:pPr>
            <a:r>
              <a:rPr lang="el-GR" dirty="0">
                <a:solidFill>
                  <a:srgbClr val="007FA3"/>
                </a:solidFill>
              </a:rPr>
              <a:t>3</a:t>
            </a:r>
            <a:r>
              <a:rPr lang="en-IN" dirty="0">
                <a:solidFill>
                  <a:srgbClr val="007FA3"/>
                </a:solidFill>
              </a:rPr>
              <a:t>.</a:t>
            </a:r>
            <a:endParaRPr lang="en-IN" dirty="0"/>
          </a:p>
        </p:txBody>
      </p:sp>
      <p:graphicFrame>
        <p:nvGraphicFramePr>
          <p:cNvPr id="41" name="Object 40" descr="beta - D- galactose"/>
          <p:cNvGraphicFramePr>
            <a:graphicFrameLocks noChangeAspect="1"/>
          </p:cNvGraphicFramePr>
          <p:nvPr>
            <p:extLst/>
          </p:nvPr>
        </p:nvGraphicFramePr>
        <p:xfrm>
          <a:off x="6507187" y="5131541"/>
          <a:ext cx="2173287" cy="393700"/>
        </p:xfrm>
        <a:graphic>
          <a:graphicData uri="http://schemas.openxmlformats.org/presentationml/2006/ole">
            <mc:AlternateContent xmlns:mc="http://schemas.openxmlformats.org/markup-compatibility/2006">
              <mc:Choice xmlns:v="urn:schemas-microsoft-com:vml" Requires="v">
                <p:oleObj spid="_x0000_s28691" name="Equation" r:id="rId13" imgW="1117440" imgH="203040" progId="Equation.DSMT4">
                  <p:embed/>
                </p:oleObj>
              </mc:Choice>
              <mc:Fallback>
                <p:oleObj name="Equation" r:id="rId13" imgW="1117440" imgH="203040" progId="Equation.DSMT4">
                  <p:embed/>
                  <p:pic>
                    <p:nvPicPr>
                      <p:cNvPr id="41" name="Object 40" descr="beta - D- galactose"/>
                      <p:cNvPicPr/>
                      <p:nvPr/>
                    </p:nvPicPr>
                    <p:blipFill>
                      <a:blip r:embed="rId14"/>
                      <a:stretch>
                        <a:fillRect/>
                      </a:stretch>
                    </p:blipFill>
                    <p:spPr>
                      <a:xfrm>
                        <a:off x="6507187" y="5131541"/>
                        <a:ext cx="2173287" cy="393700"/>
                      </a:xfrm>
                      <a:prstGeom prst="rect">
                        <a:avLst/>
                      </a:prstGeom>
                    </p:spPr>
                  </p:pic>
                </p:oleObj>
              </mc:Fallback>
            </mc:AlternateContent>
          </a:graphicData>
        </a:graphic>
      </p:graphicFrame>
    </p:spTree>
    <p:extLst>
      <p:ext uri="{BB962C8B-B14F-4D97-AF65-F5344CB8AC3E}">
        <p14:creationId xmlns:p14="http://schemas.microsoft.com/office/powerpoint/2010/main" val="24622466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1</a:t>
            </a:r>
          </a:p>
        </p:txBody>
      </p:sp>
      <p:sp>
        <p:nvSpPr>
          <p:cNvPr id="13" name="Content Placeholder 12"/>
          <p:cNvSpPr>
            <a:spLocks noGrp="1"/>
          </p:cNvSpPr>
          <p:nvPr>
            <p:ph sz="quarter" idx="13"/>
          </p:nvPr>
        </p:nvSpPr>
        <p:spPr>
          <a:xfrm>
            <a:off x="457200" y="1556327"/>
            <a:ext cx="8229600" cy="999304"/>
          </a:xfrm>
        </p:spPr>
        <p:txBody>
          <a:bodyPr/>
          <a:lstStyle/>
          <a:p>
            <a:pPr marL="432" indent="0">
              <a:buNone/>
            </a:pPr>
            <a:r>
              <a:rPr lang="en-US" dirty="0"/>
              <a:t>Identify the monosaccharides in each of the following:</a:t>
            </a:r>
          </a:p>
          <a:p>
            <a:pPr marL="432" indent="0">
              <a:buNone/>
            </a:pPr>
            <a:r>
              <a:rPr lang="en-US" dirty="0">
                <a:solidFill>
                  <a:schemeClr val="tx2"/>
                </a:solidFill>
              </a:rPr>
              <a:t>A. </a:t>
            </a:r>
            <a:r>
              <a:rPr lang="en-US" dirty="0"/>
              <a:t>Lactose</a:t>
            </a:r>
            <a:endParaRPr lang="en-IN" dirty="0"/>
          </a:p>
        </p:txBody>
      </p:sp>
      <p:sp>
        <p:nvSpPr>
          <p:cNvPr id="14" name="Content Placeholder 13"/>
          <p:cNvSpPr>
            <a:spLocks noGrp="1"/>
          </p:cNvSpPr>
          <p:nvPr>
            <p:ph sz="quarter" idx="14"/>
          </p:nvPr>
        </p:nvSpPr>
        <p:spPr>
          <a:xfrm>
            <a:off x="457200" y="2649538"/>
            <a:ext cx="374073" cy="414296"/>
          </a:xfrm>
        </p:spPr>
        <p:txBody>
          <a:bodyPr/>
          <a:lstStyle/>
          <a:p>
            <a:pPr marL="432" indent="0">
              <a:buNone/>
            </a:pPr>
            <a:r>
              <a:rPr lang="el-GR" dirty="0">
                <a:solidFill>
                  <a:srgbClr val="007FA3"/>
                </a:solidFill>
              </a:rPr>
              <a:t>1</a:t>
            </a:r>
            <a:r>
              <a:rPr lang="en-IN" dirty="0">
                <a:solidFill>
                  <a:srgbClr val="007FA3"/>
                </a:solidFill>
              </a:rPr>
              <a:t>.</a:t>
            </a:r>
            <a:endParaRPr lang="en-IN" dirty="0"/>
          </a:p>
        </p:txBody>
      </p:sp>
      <p:graphicFrame>
        <p:nvGraphicFramePr>
          <p:cNvPr id="33" name="Object 32" descr="alpha"/>
          <p:cNvGraphicFramePr>
            <a:graphicFrameLocks noChangeAspect="1"/>
          </p:cNvGraphicFramePr>
          <p:nvPr>
            <p:extLst/>
          </p:nvPr>
        </p:nvGraphicFramePr>
        <p:xfrm>
          <a:off x="879715" y="2711473"/>
          <a:ext cx="445294" cy="270669"/>
        </p:xfrm>
        <a:graphic>
          <a:graphicData uri="http://schemas.openxmlformats.org/presentationml/2006/ole">
            <mc:AlternateContent xmlns:mc="http://schemas.openxmlformats.org/markup-compatibility/2006">
              <mc:Choice xmlns:v="urn:schemas-microsoft-com:vml" Requires="v">
                <p:oleObj spid="_x0000_s29703" name="Equation" r:id="rId3" imgW="228600" imgH="139680" progId="Equation.DSMT4">
                  <p:embed/>
                </p:oleObj>
              </mc:Choice>
              <mc:Fallback>
                <p:oleObj name="Equation" r:id="rId3" imgW="228600" imgH="139680" progId="Equation.DSMT4">
                  <p:embed/>
                  <p:pic>
                    <p:nvPicPr>
                      <p:cNvPr id="33" name="Object 32" descr="alpha"/>
                      <p:cNvPicPr/>
                      <p:nvPr/>
                    </p:nvPicPr>
                    <p:blipFill>
                      <a:blip r:embed="rId4"/>
                      <a:stretch>
                        <a:fillRect/>
                      </a:stretch>
                    </p:blipFill>
                    <p:spPr>
                      <a:xfrm>
                        <a:off x="879715" y="2711473"/>
                        <a:ext cx="445294" cy="270669"/>
                      </a:xfrm>
                      <a:prstGeom prst="rect">
                        <a:avLst/>
                      </a:prstGeom>
                    </p:spPr>
                  </p:pic>
                </p:oleObj>
              </mc:Fallback>
            </mc:AlternateContent>
          </a:graphicData>
        </a:graphic>
      </p:graphicFrame>
      <p:sp>
        <p:nvSpPr>
          <p:cNvPr id="15" name="Content Placeholder 14"/>
          <p:cNvSpPr>
            <a:spLocks noGrp="1"/>
          </p:cNvSpPr>
          <p:nvPr>
            <p:ph sz="quarter" idx="15"/>
          </p:nvPr>
        </p:nvSpPr>
        <p:spPr>
          <a:xfrm>
            <a:off x="1424051" y="2649537"/>
            <a:ext cx="1580408" cy="414297"/>
          </a:xfrm>
        </p:spPr>
        <p:txBody>
          <a:bodyPr/>
          <a:lstStyle/>
          <a:p>
            <a:pPr marL="0" indent="0">
              <a:buNone/>
            </a:pPr>
            <a:r>
              <a:rPr lang="en-IN" cap="small" dirty="0"/>
              <a:t>D</a:t>
            </a:r>
            <a:r>
              <a:rPr lang="en-IN" dirty="0"/>
              <a:t>-glucose</a:t>
            </a:r>
          </a:p>
        </p:txBody>
      </p:sp>
      <p:sp>
        <p:nvSpPr>
          <p:cNvPr id="18" name="Content Placeholder 17"/>
          <p:cNvSpPr>
            <a:spLocks noGrp="1"/>
          </p:cNvSpPr>
          <p:nvPr>
            <p:ph sz="quarter" idx="18"/>
          </p:nvPr>
        </p:nvSpPr>
        <p:spPr>
          <a:xfrm>
            <a:off x="3075714" y="2649537"/>
            <a:ext cx="391885" cy="414297"/>
          </a:xfrm>
        </p:spPr>
        <p:txBody>
          <a:bodyPr/>
          <a:lstStyle/>
          <a:p>
            <a:pPr marL="432" indent="0">
              <a:buNone/>
            </a:pPr>
            <a:r>
              <a:rPr lang="el-GR" dirty="0">
                <a:solidFill>
                  <a:srgbClr val="007FA3"/>
                </a:solidFill>
              </a:rPr>
              <a:t>3</a:t>
            </a:r>
            <a:r>
              <a:rPr lang="en-IN" dirty="0">
                <a:solidFill>
                  <a:srgbClr val="007FA3"/>
                </a:solidFill>
              </a:rPr>
              <a:t>.</a:t>
            </a:r>
            <a:endParaRPr lang="en-IN" dirty="0"/>
          </a:p>
        </p:txBody>
      </p:sp>
      <p:graphicFrame>
        <p:nvGraphicFramePr>
          <p:cNvPr id="35" name="Object 34" descr="beta"/>
          <p:cNvGraphicFramePr>
            <a:graphicFrameLocks noChangeAspect="1"/>
          </p:cNvGraphicFramePr>
          <p:nvPr>
            <p:extLst/>
          </p:nvPr>
        </p:nvGraphicFramePr>
        <p:xfrm>
          <a:off x="3562109" y="2646828"/>
          <a:ext cx="444500" cy="393700"/>
        </p:xfrm>
        <a:graphic>
          <a:graphicData uri="http://schemas.openxmlformats.org/presentationml/2006/ole">
            <mc:AlternateContent xmlns:mc="http://schemas.openxmlformats.org/markup-compatibility/2006">
              <mc:Choice xmlns:v="urn:schemas-microsoft-com:vml" Requires="v">
                <p:oleObj spid="_x0000_s29704" name="Equation" r:id="rId5" imgW="228600" imgH="203040" progId="Equation.DSMT4">
                  <p:embed/>
                </p:oleObj>
              </mc:Choice>
              <mc:Fallback>
                <p:oleObj name="Equation" r:id="rId5" imgW="228600" imgH="203040" progId="Equation.DSMT4">
                  <p:embed/>
                  <p:pic>
                    <p:nvPicPr>
                      <p:cNvPr id="35" name="Object 34" descr="beta"/>
                      <p:cNvPicPr/>
                      <p:nvPr/>
                    </p:nvPicPr>
                    <p:blipFill>
                      <a:blip r:embed="rId6"/>
                      <a:stretch>
                        <a:fillRect/>
                      </a:stretch>
                    </p:blipFill>
                    <p:spPr>
                      <a:xfrm>
                        <a:off x="3562109" y="2646828"/>
                        <a:ext cx="444500" cy="393700"/>
                      </a:xfrm>
                      <a:prstGeom prst="rect">
                        <a:avLst/>
                      </a:prstGeom>
                    </p:spPr>
                  </p:pic>
                </p:oleObj>
              </mc:Fallback>
            </mc:AlternateContent>
          </a:graphicData>
        </a:graphic>
      </p:graphicFrame>
      <p:sp>
        <p:nvSpPr>
          <p:cNvPr id="19" name="Content Placeholder 18"/>
          <p:cNvSpPr>
            <a:spLocks noGrp="1"/>
          </p:cNvSpPr>
          <p:nvPr>
            <p:ph sz="quarter" idx="19"/>
          </p:nvPr>
        </p:nvSpPr>
        <p:spPr>
          <a:xfrm>
            <a:off x="4101119" y="2649538"/>
            <a:ext cx="1800923" cy="414298"/>
          </a:xfrm>
        </p:spPr>
        <p:txBody>
          <a:bodyPr/>
          <a:lstStyle/>
          <a:p>
            <a:pPr marL="0" indent="0">
              <a:buNone/>
            </a:pPr>
            <a:r>
              <a:rPr lang="en-IN" cap="small" dirty="0"/>
              <a:t>D</a:t>
            </a:r>
            <a:r>
              <a:rPr lang="en-IN" dirty="0"/>
              <a:t>-galactose</a:t>
            </a:r>
          </a:p>
        </p:txBody>
      </p:sp>
      <p:sp>
        <p:nvSpPr>
          <p:cNvPr id="20" name="Content Placeholder 19"/>
          <p:cNvSpPr>
            <a:spLocks noGrp="1"/>
          </p:cNvSpPr>
          <p:nvPr>
            <p:ph sz="quarter" idx="20"/>
          </p:nvPr>
        </p:nvSpPr>
        <p:spPr>
          <a:xfrm>
            <a:off x="457200" y="3325092"/>
            <a:ext cx="1632857" cy="439386"/>
          </a:xfrm>
        </p:spPr>
        <p:txBody>
          <a:bodyPr/>
          <a:lstStyle/>
          <a:p>
            <a:pPr marL="432" indent="0">
              <a:buNone/>
            </a:pPr>
            <a:r>
              <a:rPr lang="en-IN" dirty="0">
                <a:solidFill>
                  <a:schemeClr val="tx2"/>
                </a:solidFill>
              </a:rPr>
              <a:t>B. </a:t>
            </a:r>
            <a:r>
              <a:rPr lang="en-IN" dirty="0"/>
              <a:t>Maltose</a:t>
            </a:r>
          </a:p>
        </p:txBody>
      </p:sp>
      <p:sp>
        <p:nvSpPr>
          <p:cNvPr id="21" name="Content Placeholder 20"/>
          <p:cNvSpPr>
            <a:spLocks noGrp="1"/>
          </p:cNvSpPr>
          <p:nvPr>
            <p:ph sz="quarter" idx="21"/>
          </p:nvPr>
        </p:nvSpPr>
        <p:spPr>
          <a:xfrm>
            <a:off x="457200" y="3903663"/>
            <a:ext cx="374073" cy="418955"/>
          </a:xfrm>
        </p:spPr>
        <p:txBody>
          <a:bodyPr/>
          <a:lstStyle/>
          <a:p>
            <a:pPr marL="432" indent="0">
              <a:buNone/>
            </a:pPr>
            <a:r>
              <a:rPr lang="el-GR" dirty="0">
                <a:solidFill>
                  <a:srgbClr val="007FA3"/>
                </a:solidFill>
              </a:rPr>
              <a:t>1</a:t>
            </a:r>
            <a:r>
              <a:rPr lang="en-IN" dirty="0">
                <a:solidFill>
                  <a:srgbClr val="007FA3"/>
                </a:solidFill>
              </a:rPr>
              <a:t>.</a:t>
            </a:r>
            <a:endParaRPr lang="en-IN" dirty="0"/>
          </a:p>
        </p:txBody>
      </p:sp>
      <p:graphicFrame>
        <p:nvGraphicFramePr>
          <p:cNvPr id="36" name="Object 35" descr="alpha"/>
          <p:cNvGraphicFramePr>
            <a:graphicFrameLocks noChangeAspect="1"/>
          </p:cNvGraphicFramePr>
          <p:nvPr>
            <p:extLst/>
          </p:nvPr>
        </p:nvGraphicFramePr>
        <p:xfrm>
          <a:off x="879715" y="3972093"/>
          <a:ext cx="445294" cy="270669"/>
        </p:xfrm>
        <a:graphic>
          <a:graphicData uri="http://schemas.openxmlformats.org/presentationml/2006/ole">
            <mc:AlternateContent xmlns:mc="http://schemas.openxmlformats.org/markup-compatibility/2006">
              <mc:Choice xmlns:v="urn:schemas-microsoft-com:vml" Requires="v">
                <p:oleObj spid="_x0000_s29705" name="Equation" r:id="rId7" imgW="228600" imgH="139680" progId="Equation.DSMT4">
                  <p:embed/>
                </p:oleObj>
              </mc:Choice>
              <mc:Fallback>
                <p:oleObj name="Equation" r:id="rId7" imgW="228600" imgH="139680" progId="Equation.DSMT4">
                  <p:embed/>
                  <p:pic>
                    <p:nvPicPr>
                      <p:cNvPr id="36" name="Object 35" descr="alpha"/>
                      <p:cNvPicPr/>
                      <p:nvPr/>
                    </p:nvPicPr>
                    <p:blipFill>
                      <a:blip r:embed="rId4"/>
                      <a:stretch>
                        <a:fillRect/>
                      </a:stretch>
                    </p:blipFill>
                    <p:spPr>
                      <a:xfrm>
                        <a:off x="879715" y="3972093"/>
                        <a:ext cx="445294" cy="270669"/>
                      </a:xfrm>
                      <a:prstGeom prst="rect">
                        <a:avLst/>
                      </a:prstGeom>
                    </p:spPr>
                  </p:pic>
                </p:oleObj>
              </mc:Fallback>
            </mc:AlternateContent>
          </a:graphicData>
        </a:graphic>
      </p:graphicFrame>
      <p:sp>
        <p:nvSpPr>
          <p:cNvPr id="22" name="Content Placeholder 21"/>
          <p:cNvSpPr>
            <a:spLocks noGrp="1"/>
          </p:cNvSpPr>
          <p:nvPr>
            <p:ph sz="quarter" idx="22"/>
          </p:nvPr>
        </p:nvSpPr>
        <p:spPr>
          <a:xfrm>
            <a:off x="1424051" y="3903664"/>
            <a:ext cx="1497279" cy="418954"/>
          </a:xfrm>
        </p:spPr>
        <p:txBody>
          <a:bodyPr/>
          <a:lstStyle/>
          <a:p>
            <a:pPr marL="432" indent="0">
              <a:buNone/>
            </a:pPr>
            <a:r>
              <a:rPr lang="en-IN" cap="small" dirty="0"/>
              <a:t>D</a:t>
            </a:r>
            <a:r>
              <a:rPr lang="en-IN" dirty="0"/>
              <a:t>-glucose</a:t>
            </a:r>
          </a:p>
        </p:txBody>
      </p:sp>
      <p:sp>
        <p:nvSpPr>
          <p:cNvPr id="27" name="Content Placeholder 26"/>
          <p:cNvSpPr>
            <a:spLocks noGrp="1"/>
          </p:cNvSpPr>
          <p:nvPr>
            <p:ph sz="quarter" idx="27"/>
          </p:nvPr>
        </p:nvSpPr>
        <p:spPr>
          <a:xfrm>
            <a:off x="457200" y="4534115"/>
            <a:ext cx="1632857" cy="429771"/>
          </a:xfrm>
        </p:spPr>
        <p:txBody>
          <a:bodyPr/>
          <a:lstStyle/>
          <a:p>
            <a:pPr marL="432" indent="0">
              <a:buNone/>
            </a:pPr>
            <a:r>
              <a:rPr lang="en-IN" dirty="0">
                <a:solidFill>
                  <a:schemeClr val="tx2"/>
                </a:solidFill>
              </a:rPr>
              <a:t>C. </a:t>
            </a:r>
            <a:r>
              <a:rPr lang="en-IN" dirty="0"/>
              <a:t>Sucrose</a:t>
            </a:r>
          </a:p>
        </p:txBody>
      </p:sp>
      <p:sp>
        <p:nvSpPr>
          <p:cNvPr id="28" name="Content Placeholder 27"/>
          <p:cNvSpPr>
            <a:spLocks noGrp="1"/>
          </p:cNvSpPr>
          <p:nvPr>
            <p:ph sz="quarter" idx="28"/>
          </p:nvPr>
        </p:nvSpPr>
        <p:spPr>
          <a:xfrm>
            <a:off x="457200" y="5112511"/>
            <a:ext cx="374073" cy="409515"/>
          </a:xfrm>
        </p:spPr>
        <p:txBody>
          <a:bodyPr/>
          <a:lstStyle/>
          <a:p>
            <a:pPr marL="432" indent="0">
              <a:buNone/>
            </a:pPr>
            <a:r>
              <a:rPr lang="el-GR" dirty="0">
                <a:solidFill>
                  <a:srgbClr val="007FA3"/>
                </a:solidFill>
              </a:rPr>
              <a:t>1</a:t>
            </a:r>
            <a:r>
              <a:rPr lang="en-IN" dirty="0">
                <a:solidFill>
                  <a:srgbClr val="007FA3"/>
                </a:solidFill>
              </a:rPr>
              <a:t>.</a:t>
            </a:r>
            <a:endParaRPr lang="en-IN" dirty="0"/>
          </a:p>
        </p:txBody>
      </p:sp>
      <p:graphicFrame>
        <p:nvGraphicFramePr>
          <p:cNvPr id="39" name="Object 38" descr="alpha"/>
          <p:cNvGraphicFramePr>
            <a:graphicFrameLocks noChangeAspect="1"/>
          </p:cNvGraphicFramePr>
          <p:nvPr>
            <p:extLst/>
          </p:nvPr>
        </p:nvGraphicFramePr>
        <p:xfrm>
          <a:off x="879715" y="5175383"/>
          <a:ext cx="445294" cy="270669"/>
        </p:xfrm>
        <a:graphic>
          <a:graphicData uri="http://schemas.openxmlformats.org/presentationml/2006/ole">
            <mc:AlternateContent xmlns:mc="http://schemas.openxmlformats.org/markup-compatibility/2006">
              <mc:Choice xmlns:v="urn:schemas-microsoft-com:vml" Requires="v">
                <p:oleObj spid="_x0000_s29706" name="Equation" r:id="rId8" imgW="228600" imgH="139680" progId="Equation.DSMT4">
                  <p:embed/>
                </p:oleObj>
              </mc:Choice>
              <mc:Fallback>
                <p:oleObj name="Equation" r:id="rId8" imgW="228600" imgH="139680" progId="Equation.DSMT4">
                  <p:embed/>
                  <p:pic>
                    <p:nvPicPr>
                      <p:cNvPr id="39" name="Object 38" descr="alpha"/>
                      <p:cNvPicPr/>
                      <p:nvPr/>
                    </p:nvPicPr>
                    <p:blipFill>
                      <a:blip r:embed="rId4"/>
                      <a:stretch>
                        <a:fillRect/>
                      </a:stretch>
                    </p:blipFill>
                    <p:spPr>
                      <a:xfrm>
                        <a:off x="879715" y="5175383"/>
                        <a:ext cx="445294" cy="270669"/>
                      </a:xfrm>
                      <a:prstGeom prst="rect">
                        <a:avLst/>
                      </a:prstGeom>
                    </p:spPr>
                  </p:pic>
                </p:oleObj>
              </mc:Fallback>
            </mc:AlternateContent>
          </a:graphicData>
        </a:graphic>
      </p:graphicFrame>
      <p:sp>
        <p:nvSpPr>
          <p:cNvPr id="29" name="Content Placeholder 28"/>
          <p:cNvSpPr>
            <a:spLocks noGrp="1"/>
          </p:cNvSpPr>
          <p:nvPr>
            <p:ph sz="quarter" idx="29"/>
          </p:nvPr>
        </p:nvSpPr>
        <p:spPr>
          <a:xfrm>
            <a:off x="1373452" y="5112511"/>
            <a:ext cx="1547878" cy="409515"/>
          </a:xfrm>
        </p:spPr>
        <p:txBody>
          <a:bodyPr/>
          <a:lstStyle/>
          <a:p>
            <a:pPr marL="432" indent="0">
              <a:buNone/>
            </a:pPr>
            <a:r>
              <a:rPr lang="en-IN" cap="small" dirty="0"/>
              <a:t>D</a:t>
            </a:r>
            <a:r>
              <a:rPr lang="en-IN" dirty="0"/>
              <a:t>-glucose</a:t>
            </a:r>
          </a:p>
        </p:txBody>
      </p:sp>
      <p:sp>
        <p:nvSpPr>
          <p:cNvPr id="30" name="Content Placeholder 29"/>
          <p:cNvSpPr>
            <a:spLocks noGrp="1"/>
          </p:cNvSpPr>
          <p:nvPr>
            <p:ph sz="quarter" idx="30"/>
          </p:nvPr>
        </p:nvSpPr>
        <p:spPr>
          <a:xfrm>
            <a:off x="3206338" y="5112511"/>
            <a:ext cx="364049" cy="409515"/>
          </a:xfrm>
        </p:spPr>
        <p:txBody>
          <a:bodyPr/>
          <a:lstStyle/>
          <a:p>
            <a:pPr marL="432" indent="0">
              <a:buNone/>
            </a:pPr>
            <a:r>
              <a:rPr lang="el-GR" dirty="0">
                <a:solidFill>
                  <a:srgbClr val="007FA3"/>
                </a:solidFill>
              </a:rPr>
              <a:t>2</a:t>
            </a:r>
            <a:r>
              <a:rPr lang="en-IN" dirty="0">
                <a:solidFill>
                  <a:srgbClr val="007FA3"/>
                </a:solidFill>
              </a:rPr>
              <a:t>.</a:t>
            </a:r>
            <a:endParaRPr lang="en-IN" dirty="0"/>
          </a:p>
        </p:txBody>
      </p:sp>
      <p:graphicFrame>
        <p:nvGraphicFramePr>
          <p:cNvPr id="40" name="Object 39" descr="beta"/>
          <p:cNvGraphicFramePr>
            <a:graphicFrameLocks noChangeAspect="1"/>
          </p:cNvGraphicFramePr>
          <p:nvPr>
            <p:extLst/>
          </p:nvPr>
        </p:nvGraphicFramePr>
        <p:xfrm>
          <a:off x="3654549" y="5128326"/>
          <a:ext cx="444500" cy="393700"/>
        </p:xfrm>
        <a:graphic>
          <a:graphicData uri="http://schemas.openxmlformats.org/presentationml/2006/ole">
            <mc:AlternateContent xmlns:mc="http://schemas.openxmlformats.org/markup-compatibility/2006">
              <mc:Choice xmlns:v="urn:schemas-microsoft-com:vml" Requires="v">
                <p:oleObj spid="_x0000_s29707" name="Equation" r:id="rId9" imgW="228600" imgH="203040" progId="Equation.DSMT4">
                  <p:embed/>
                </p:oleObj>
              </mc:Choice>
              <mc:Fallback>
                <p:oleObj name="Equation" r:id="rId9" imgW="228600" imgH="203040" progId="Equation.DSMT4">
                  <p:embed/>
                  <p:pic>
                    <p:nvPicPr>
                      <p:cNvPr id="40" name="Object 39" descr="beta"/>
                      <p:cNvPicPr/>
                      <p:nvPr/>
                    </p:nvPicPr>
                    <p:blipFill>
                      <a:blip r:embed="rId6"/>
                      <a:stretch>
                        <a:fillRect/>
                      </a:stretch>
                    </p:blipFill>
                    <p:spPr>
                      <a:xfrm>
                        <a:off x="3654549" y="5128326"/>
                        <a:ext cx="444500" cy="393700"/>
                      </a:xfrm>
                      <a:prstGeom prst="rect">
                        <a:avLst/>
                      </a:prstGeom>
                    </p:spPr>
                  </p:pic>
                </p:oleObj>
              </mc:Fallback>
            </mc:AlternateContent>
          </a:graphicData>
        </a:graphic>
      </p:graphicFrame>
      <p:sp>
        <p:nvSpPr>
          <p:cNvPr id="31" name="Content Placeholder 30"/>
          <p:cNvSpPr>
            <a:spLocks noGrp="1"/>
          </p:cNvSpPr>
          <p:nvPr>
            <p:ph sz="quarter" idx="31"/>
          </p:nvPr>
        </p:nvSpPr>
        <p:spPr>
          <a:xfrm>
            <a:off x="4191002" y="5112511"/>
            <a:ext cx="1604158" cy="409515"/>
          </a:xfrm>
        </p:spPr>
        <p:txBody>
          <a:bodyPr/>
          <a:lstStyle/>
          <a:p>
            <a:pPr marL="432" indent="0">
              <a:buNone/>
            </a:pPr>
            <a:r>
              <a:rPr lang="en-IN" cap="small" dirty="0"/>
              <a:t>D</a:t>
            </a:r>
            <a:r>
              <a:rPr lang="en-IN" dirty="0"/>
              <a:t>-fructose</a:t>
            </a:r>
          </a:p>
        </p:txBody>
      </p:sp>
    </p:spTree>
    <p:extLst>
      <p:ext uri="{BB962C8B-B14F-4D97-AF65-F5344CB8AC3E}">
        <p14:creationId xmlns:p14="http://schemas.microsoft.com/office/powerpoint/2010/main" val="584153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451766" cy="1097279"/>
          </a:xfrm>
        </p:spPr>
        <p:txBody>
          <a:bodyPr/>
          <a:lstStyle/>
          <a:p>
            <a:r>
              <a:rPr lang="en-US" sz="3400" dirty="0"/>
              <a:t>Chemistry Link to Health: Blood Types </a:t>
            </a:r>
            <a:r>
              <a:rPr lang="en-US" sz="2000" b="0" dirty="0"/>
              <a:t>(1 of 4)</a:t>
            </a:r>
            <a:endParaRPr lang="en-IN" sz="2000" dirty="0"/>
          </a:p>
        </p:txBody>
      </p:sp>
      <p:sp>
        <p:nvSpPr>
          <p:cNvPr id="13" name="Content Placeholder 12"/>
          <p:cNvSpPr>
            <a:spLocks noGrp="1"/>
          </p:cNvSpPr>
          <p:nvPr>
            <p:ph sz="quarter" idx="13"/>
          </p:nvPr>
        </p:nvSpPr>
        <p:spPr>
          <a:xfrm>
            <a:off x="457200" y="1556327"/>
            <a:ext cx="3366655" cy="1946894"/>
          </a:xfrm>
        </p:spPr>
        <p:txBody>
          <a:bodyPr/>
          <a:lstStyle/>
          <a:p>
            <a:pPr marL="432" indent="0">
              <a:buNone/>
            </a:pPr>
            <a:r>
              <a:rPr lang="en-US" sz="2400" dirty="0"/>
              <a:t>Blood types A, B, A</a:t>
            </a:r>
            <a:r>
              <a:rPr lang="en-US" sz="200" dirty="0"/>
              <a:t> </a:t>
            </a:r>
            <a:r>
              <a:rPr lang="en-US" sz="2400" dirty="0"/>
              <a:t>B, and O are determined by terminal saccharides attached to the surface of red blood cells.</a:t>
            </a:r>
          </a:p>
        </p:txBody>
      </p:sp>
      <p:pic>
        <p:nvPicPr>
          <p:cNvPr id="15" name="Content Placeholder 14" descr="Each structure shows a red blood cell surface connected to a chain of different colored hexagons. For long description in Notes pane, press F6.">
            <a:extLst>
              <a:ext uri="{FF2B5EF4-FFF2-40B4-BE49-F238E27FC236}">
                <a16:creationId xmlns:a16="http://schemas.microsoft.com/office/drawing/2014/main" id="{8A1B61B4-45DD-449C-BC04-2EFA11EA7B6D}"/>
              </a:ext>
            </a:extLst>
          </p:cNvPr>
          <p:cNvPicPr>
            <a:picLocks noGrp="1" noChangeAspect="1"/>
          </p:cNvPicPr>
          <p:nvPr>
            <p:ph sz="quarter" idx="14"/>
          </p:nvPr>
        </p:nvPicPr>
        <p:blipFill>
          <a:blip r:embed="rId3"/>
          <a:stretch>
            <a:fillRect/>
          </a:stretch>
        </p:blipFill>
        <p:spPr>
          <a:xfrm>
            <a:off x="4868882" y="1556327"/>
            <a:ext cx="3447779" cy="4521200"/>
          </a:xfrm>
          <a:prstGeom prst="rect">
            <a:avLst/>
          </a:prstGeom>
        </p:spPr>
      </p:pic>
    </p:spTree>
    <p:extLst>
      <p:ext uri="{BB962C8B-B14F-4D97-AF65-F5344CB8AC3E}">
        <p14:creationId xmlns:p14="http://schemas.microsoft.com/office/powerpoint/2010/main" val="17252910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12C71-E068-458E-81C3-9EDA31DA2B4A}"/>
              </a:ext>
            </a:extLst>
          </p:cNvPr>
          <p:cNvSpPr>
            <a:spLocks noGrp="1"/>
          </p:cNvSpPr>
          <p:nvPr>
            <p:ph type="title"/>
          </p:nvPr>
        </p:nvSpPr>
        <p:spPr>
          <a:xfrm>
            <a:off x="457200" y="215371"/>
            <a:ext cx="7595419" cy="1097279"/>
          </a:xfrm>
        </p:spPr>
        <p:txBody>
          <a:bodyPr/>
          <a:lstStyle/>
          <a:p>
            <a:r>
              <a:rPr lang="en-US" sz="3400" dirty="0"/>
              <a:t>Chemistry Link to Health: Blood Types </a:t>
            </a:r>
            <a:r>
              <a:rPr lang="en-US" sz="2000" b="0" i="0" u="none" strike="noStrike" cap="none" baseline="0" dirty="0">
                <a:solidFill>
                  <a:srgbClr val="007FA3"/>
                </a:solidFill>
                <a:effectLst/>
                <a:latin typeface="+mj-lt"/>
                <a:ea typeface="Times New Roman"/>
                <a:cs typeface="Times New Roman"/>
                <a:sym typeface="Times New Roman"/>
              </a:rPr>
              <a:t>(2 of 4)</a:t>
            </a:r>
            <a:endParaRPr lang="en-IN" sz="2000" b="0" baseline="0" dirty="0"/>
          </a:p>
        </p:txBody>
      </p:sp>
      <p:sp>
        <p:nvSpPr>
          <p:cNvPr id="6" name="Content Placeholder 5">
            <a:extLst>
              <a:ext uri="{FF2B5EF4-FFF2-40B4-BE49-F238E27FC236}">
                <a16:creationId xmlns:a16="http://schemas.microsoft.com/office/drawing/2014/main" id="{C2545A06-CC33-4F3A-BBA7-26E59A69354A}"/>
              </a:ext>
            </a:extLst>
          </p:cNvPr>
          <p:cNvSpPr>
            <a:spLocks noGrp="1"/>
          </p:cNvSpPr>
          <p:nvPr>
            <p:ph sz="quarter" idx="13"/>
          </p:nvPr>
        </p:nvSpPr>
        <p:spPr>
          <a:xfrm>
            <a:off x="457199" y="1556326"/>
            <a:ext cx="8362335" cy="4800229"/>
          </a:xfrm>
        </p:spPr>
        <p:txBody>
          <a:bodyPr/>
          <a:lstStyle/>
          <a:p>
            <a:pPr marL="432" indent="0">
              <a:buNone/>
            </a:pPr>
            <a:r>
              <a:rPr lang="en-US" dirty="0"/>
              <a:t>Blood type</a:t>
            </a:r>
          </a:p>
          <a:p>
            <a:r>
              <a:rPr lang="en-US" b="1" dirty="0"/>
              <a:t>O</a:t>
            </a:r>
            <a:r>
              <a:rPr lang="en-US" dirty="0"/>
              <a:t> has three common terminal monosaccharides: </a:t>
            </a:r>
            <a:r>
              <a:rPr lang="en-US" i="1" dirty="0"/>
              <a:t>N</a:t>
            </a:r>
            <a:r>
              <a:rPr lang="en-US" dirty="0"/>
              <a:t>-acetylglucosamine, galactose, and fucose</a:t>
            </a:r>
          </a:p>
          <a:p>
            <a:r>
              <a:rPr lang="en-US" b="1" dirty="0"/>
              <a:t>A</a:t>
            </a:r>
            <a:r>
              <a:rPr lang="en-US" dirty="0"/>
              <a:t> contains the same three monosaccharides, but in addition, a molecule of </a:t>
            </a:r>
            <a:r>
              <a:rPr lang="en-US" i="1" dirty="0"/>
              <a:t>N</a:t>
            </a:r>
            <a:r>
              <a:rPr lang="en-US" dirty="0"/>
              <a:t>-acetylgalactosamine is attached to galactose in the saccharide chain</a:t>
            </a:r>
          </a:p>
          <a:p>
            <a:r>
              <a:rPr lang="en-US" b="1" dirty="0"/>
              <a:t>B</a:t>
            </a:r>
            <a:r>
              <a:rPr lang="en-US" dirty="0"/>
              <a:t> also contains the same three monosaccharides, but in addition, a second molecule of galactose is attached to the saccharide chain</a:t>
            </a:r>
          </a:p>
          <a:p>
            <a:r>
              <a:rPr lang="en-US" b="1" dirty="0"/>
              <a:t>A</a:t>
            </a:r>
            <a:r>
              <a:rPr lang="en-US" sz="100" b="1" dirty="0"/>
              <a:t> </a:t>
            </a:r>
            <a:r>
              <a:rPr lang="en-US" b="1" dirty="0"/>
              <a:t>B</a:t>
            </a:r>
            <a:r>
              <a:rPr lang="en-US" dirty="0"/>
              <a:t> consists of the same monosaccharides found in blood types A and B</a:t>
            </a:r>
            <a:endParaRPr lang="en-IN" dirty="0"/>
          </a:p>
        </p:txBody>
      </p:sp>
    </p:spTree>
    <p:extLst>
      <p:ext uri="{BB962C8B-B14F-4D97-AF65-F5344CB8AC3E}">
        <p14:creationId xmlns:p14="http://schemas.microsoft.com/office/powerpoint/2010/main" val="3491996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843652" cy="1097279"/>
          </a:xfrm>
        </p:spPr>
        <p:txBody>
          <a:bodyPr/>
          <a:lstStyle/>
          <a:p>
            <a:r>
              <a:rPr lang="en-US" sz="3400" dirty="0"/>
              <a:t>Chemistry Link to Health: Blood Types </a:t>
            </a:r>
            <a:r>
              <a:rPr lang="en-US" sz="2000" b="0" dirty="0"/>
              <a:t>(3 of 4)</a:t>
            </a:r>
            <a:endParaRPr lang="en-IN" sz="2000" dirty="0"/>
          </a:p>
        </p:txBody>
      </p:sp>
      <p:sp>
        <p:nvSpPr>
          <p:cNvPr id="13" name="Content Placeholder 12"/>
          <p:cNvSpPr>
            <a:spLocks noGrp="1"/>
          </p:cNvSpPr>
          <p:nvPr>
            <p:ph sz="quarter" idx="13"/>
          </p:nvPr>
        </p:nvSpPr>
        <p:spPr>
          <a:xfrm>
            <a:off x="457200" y="1556327"/>
            <a:ext cx="8366166" cy="830613"/>
          </a:xfrm>
        </p:spPr>
        <p:txBody>
          <a:bodyPr/>
          <a:lstStyle/>
          <a:p>
            <a:pPr marL="432" indent="0">
              <a:buNone/>
            </a:pPr>
            <a:r>
              <a:rPr lang="en-US" sz="2400" dirty="0"/>
              <a:t>The structures of monosaccharides </a:t>
            </a:r>
            <a:r>
              <a:rPr lang="en-US" sz="2400" i="1" dirty="0"/>
              <a:t>N</a:t>
            </a:r>
            <a:r>
              <a:rPr lang="en-US" sz="2400" dirty="0"/>
              <a:t>-</a:t>
            </a:r>
            <a:r>
              <a:rPr lang="en-US" sz="2400" dirty="0" err="1"/>
              <a:t>acetylglucosamine</a:t>
            </a:r>
            <a:r>
              <a:rPr lang="en-US" sz="2400" dirty="0"/>
              <a:t>, </a:t>
            </a:r>
            <a:r>
              <a:rPr lang="en-US" sz="2400" i="1" dirty="0"/>
              <a:t>N</a:t>
            </a:r>
            <a:r>
              <a:rPr lang="en-US" sz="2400" dirty="0"/>
              <a:t>-</a:t>
            </a:r>
            <a:r>
              <a:rPr lang="en-US" sz="2400" dirty="0" err="1"/>
              <a:t>acetylgalactosamine</a:t>
            </a:r>
            <a:r>
              <a:rPr lang="en-US" sz="2400" dirty="0"/>
              <a:t>, </a:t>
            </a:r>
            <a:r>
              <a:rPr lang="en-US" sz="2400" dirty="0" err="1"/>
              <a:t>fucose</a:t>
            </a:r>
            <a:r>
              <a:rPr lang="en-US" sz="2400" dirty="0"/>
              <a:t>, and galactose are as follows:</a:t>
            </a:r>
          </a:p>
        </p:txBody>
      </p:sp>
      <p:pic>
        <p:nvPicPr>
          <p:cNvPr id="15" name="Content Placeholder 14" descr="The structures are composed of a 6 membered, hexagonal ring which contains an O atom at the top right position of the hexagon. For long description in Notes pane, press F6.">
            <a:extLst>
              <a:ext uri="{FF2B5EF4-FFF2-40B4-BE49-F238E27FC236}">
                <a16:creationId xmlns:a16="http://schemas.microsoft.com/office/drawing/2014/main" id="{5671818F-3E61-4A86-A987-92C0128CF15C}"/>
              </a:ext>
            </a:extLst>
          </p:cNvPr>
          <p:cNvPicPr>
            <a:picLocks noGrp="1" noChangeAspect="1"/>
          </p:cNvPicPr>
          <p:nvPr>
            <p:ph sz="quarter" idx="14"/>
          </p:nvPr>
        </p:nvPicPr>
        <p:blipFill>
          <a:blip r:embed="rId3"/>
          <a:stretch>
            <a:fillRect/>
          </a:stretch>
        </p:blipFill>
        <p:spPr>
          <a:xfrm>
            <a:off x="603940" y="2840014"/>
            <a:ext cx="7936121" cy="2386140"/>
          </a:xfrm>
          <a:prstGeom prst="rect">
            <a:avLst/>
          </a:prstGeom>
        </p:spPr>
      </p:pic>
    </p:spTree>
    <p:extLst>
      <p:ext uri="{BB962C8B-B14F-4D97-AF65-F5344CB8AC3E}">
        <p14:creationId xmlns:p14="http://schemas.microsoft.com/office/powerpoint/2010/main" val="601210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84275" cy="1097279"/>
          </a:xfrm>
        </p:spPr>
        <p:txBody>
          <a:bodyPr/>
          <a:lstStyle/>
          <a:p>
            <a:r>
              <a:rPr lang="en-US" sz="3400" dirty="0"/>
              <a:t>Chemistry Link to Health: Blood Types </a:t>
            </a:r>
            <a:r>
              <a:rPr lang="en-US" sz="2000" b="0" dirty="0"/>
              <a:t>(4 of 4)</a:t>
            </a:r>
            <a:endParaRPr lang="en-IN" sz="2000" dirty="0"/>
          </a:p>
        </p:txBody>
      </p:sp>
      <p:sp>
        <p:nvSpPr>
          <p:cNvPr id="13" name="Content Placeholder 12"/>
          <p:cNvSpPr>
            <a:spLocks noGrp="1"/>
          </p:cNvSpPr>
          <p:nvPr>
            <p:ph sz="quarter" idx="13"/>
          </p:nvPr>
        </p:nvSpPr>
        <p:spPr>
          <a:xfrm>
            <a:off x="457200" y="1556327"/>
            <a:ext cx="5005449" cy="4690094"/>
          </a:xfrm>
        </p:spPr>
        <p:txBody>
          <a:bodyPr/>
          <a:lstStyle/>
          <a:p>
            <a:pPr marL="432" indent="0">
              <a:buNone/>
            </a:pPr>
            <a:r>
              <a:rPr lang="en-US" sz="2200" dirty="0"/>
              <a:t>Persons with</a:t>
            </a:r>
          </a:p>
          <a:p>
            <a:r>
              <a:rPr lang="en-US" sz="2200" dirty="0"/>
              <a:t>type O blood, which contains the three common monosaccharides, produce antibodies against blood types A, B, and A</a:t>
            </a:r>
            <a:r>
              <a:rPr lang="en-US" sz="100" dirty="0"/>
              <a:t> </a:t>
            </a:r>
            <a:r>
              <a:rPr lang="en-US" sz="2200" dirty="0"/>
              <a:t>B—they are universal donors</a:t>
            </a:r>
          </a:p>
          <a:p>
            <a:r>
              <a:rPr lang="en-US" sz="2200" dirty="0"/>
              <a:t>blood types A, B, and A</a:t>
            </a:r>
            <a:r>
              <a:rPr lang="en-US" sz="100" dirty="0"/>
              <a:t> </a:t>
            </a:r>
            <a:r>
              <a:rPr lang="en-US" sz="2200" dirty="0"/>
              <a:t>B can receive type O blood</a:t>
            </a:r>
          </a:p>
          <a:p>
            <a:r>
              <a:rPr lang="en-US" sz="2200" dirty="0"/>
              <a:t>type AB blood, which contains all the terminal monosaccharides, produce no antibodies to type A, B, or O blood—they are universal recipients</a:t>
            </a:r>
          </a:p>
        </p:txBody>
      </p:sp>
      <p:pic>
        <p:nvPicPr>
          <p:cNvPr id="15" name="Content Placeholder 14" descr="A gloved hand holds a pint of blood.">
            <a:extLst>
              <a:ext uri="{FF2B5EF4-FFF2-40B4-BE49-F238E27FC236}">
                <a16:creationId xmlns:a16="http://schemas.microsoft.com/office/drawing/2014/main" id="{D3A27612-3E0E-47B0-B549-6BE3BFA6A665}"/>
              </a:ext>
            </a:extLst>
          </p:cNvPr>
          <p:cNvPicPr>
            <a:picLocks noGrp="1" noChangeAspect="1"/>
          </p:cNvPicPr>
          <p:nvPr>
            <p:ph sz="quarter" idx="14"/>
          </p:nvPr>
        </p:nvPicPr>
        <p:blipFill>
          <a:blip r:embed="rId2"/>
          <a:stretch>
            <a:fillRect/>
          </a:stretch>
        </p:blipFill>
        <p:spPr>
          <a:xfrm>
            <a:off x="6026754" y="2572354"/>
            <a:ext cx="2487993" cy="2487993"/>
          </a:xfrm>
          <a:prstGeom prst="rect">
            <a:avLst/>
          </a:prstGeom>
        </p:spPr>
      </p:pic>
    </p:spTree>
    <p:extLst>
      <p:ext uri="{BB962C8B-B14F-4D97-AF65-F5344CB8AC3E}">
        <p14:creationId xmlns:p14="http://schemas.microsoft.com/office/powerpoint/2010/main" val="37160514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 2</a:t>
            </a:r>
          </a:p>
        </p:txBody>
      </p:sp>
      <p:sp>
        <p:nvSpPr>
          <p:cNvPr id="15" name="Content Placeholder 14"/>
          <p:cNvSpPr>
            <a:spLocks noGrp="1"/>
          </p:cNvSpPr>
          <p:nvPr>
            <p:ph sz="quarter" idx="13"/>
          </p:nvPr>
        </p:nvSpPr>
        <p:spPr>
          <a:xfrm>
            <a:off x="457200" y="1556327"/>
            <a:ext cx="8259288" cy="1444048"/>
          </a:xfrm>
        </p:spPr>
        <p:txBody>
          <a:bodyPr/>
          <a:lstStyle/>
          <a:p>
            <a:pPr marL="432" indent="0">
              <a:buNone/>
            </a:pPr>
            <a:r>
              <a:rPr lang="en-US" sz="2200" dirty="0" err="1"/>
              <a:t>Melibiose</a:t>
            </a:r>
            <a:r>
              <a:rPr lang="en-US" sz="2200" dirty="0"/>
              <a:t> is a disaccharide that is 30 times sweeter than sucrose.</a:t>
            </a:r>
          </a:p>
          <a:p>
            <a:pPr marL="432" indent="0">
              <a:buNone/>
            </a:pPr>
            <a:r>
              <a:rPr lang="en-US" sz="2200" dirty="0">
                <a:solidFill>
                  <a:schemeClr val="tx2"/>
                </a:solidFill>
              </a:rPr>
              <a:t>A.</a:t>
            </a:r>
            <a:r>
              <a:rPr lang="en-US" sz="2200" dirty="0"/>
              <a:t> What are the monosaccharide units in </a:t>
            </a:r>
            <a:r>
              <a:rPr lang="en-US" sz="2200" dirty="0" err="1"/>
              <a:t>melibiose</a:t>
            </a:r>
            <a:r>
              <a:rPr lang="en-US" sz="2200" dirty="0"/>
              <a:t>?</a:t>
            </a:r>
          </a:p>
          <a:p>
            <a:pPr marL="432" indent="0">
              <a:buNone/>
            </a:pPr>
            <a:r>
              <a:rPr lang="en-US" sz="2200" dirty="0">
                <a:solidFill>
                  <a:schemeClr val="tx2"/>
                </a:solidFill>
              </a:rPr>
              <a:t>B. </a:t>
            </a:r>
            <a:r>
              <a:rPr lang="en-US" sz="2200" dirty="0"/>
              <a:t>What type of </a:t>
            </a:r>
            <a:r>
              <a:rPr lang="en-US" sz="2200" dirty="0" err="1"/>
              <a:t>glycosidic</a:t>
            </a:r>
            <a:r>
              <a:rPr lang="en-US" sz="2200" dirty="0"/>
              <a:t> bond links the monosaccharides?</a:t>
            </a:r>
          </a:p>
        </p:txBody>
      </p:sp>
      <p:sp>
        <p:nvSpPr>
          <p:cNvPr id="16" name="Content Placeholder 15"/>
          <p:cNvSpPr>
            <a:spLocks noGrp="1"/>
          </p:cNvSpPr>
          <p:nvPr>
            <p:ph sz="quarter" idx="14"/>
          </p:nvPr>
        </p:nvSpPr>
        <p:spPr>
          <a:xfrm>
            <a:off x="457200" y="3099461"/>
            <a:ext cx="3426031" cy="391884"/>
          </a:xfrm>
        </p:spPr>
        <p:txBody>
          <a:bodyPr/>
          <a:lstStyle/>
          <a:p>
            <a:pPr marL="432" indent="0">
              <a:buNone/>
            </a:pPr>
            <a:r>
              <a:rPr lang="en-US" sz="2200" dirty="0">
                <a:solidFill>
                  <a:schemeClr val="tx2"/>
                </a:solidFill>
              </a:rPr>
              <a:t>C. </a:t>
            </a:r>
            <a:r>
              <a:rPr lang="en-US" sz="2200" dirty="0"/>
              <a:t>Identify the structure as</a:t>
            </a:r>
            <a:endParaRPr lang="en-IN" sz="2200" dirty="0"/>
          </a:p>
        </p:txBody>
      </p:sp>
      <p:graphicFrame>
        <p:nvGraphicFramePr>
          <p:cNvPr id="26" name="Object 25" descr="alpha - or beta"/>
          <p:cNvGraphicFramePr>
            <a:graphicFrameLocks noChangeAspect="1"/>
          </p:cNvGraphicFramePr>
          <p:nvPr>
            <p:extLst/>
          </p:nvPr>
        </p:nvGraphicFramePr>
        <p:xfrm>
          <a:off x="3956394" y="3106509"/>
          <a:ext cx="922452" cy="359982"/>
        </p:xfrm>
        <a:graphic>
          <a:graphicData uri="http://schemas.openxmlformats.org/presentationml/2006/ole">
            <mc:AlternateContent xmlns:mc="http://schemas.openxmlformats.org/markup-compatibility/2006">
              <mc:Choice xmlns:v="urn:schemas-microsoft-com:vml" Requires="v">
                <p:oleObj spid="_x0000_s30723" name="Equation" r:id="rId4" imgW="520560" imgH="203040" progId="Equation.DSMT4">
                  <p:embed/>
                </p:oleObj>
              </mc:Choice>
              <mc:Fallback>
                <p:oleObj name="Equation" r:id="rId4" imgW="520560" imgH="203040" progId="Equation.DSMT4">
                  <p:embed/>
                  <p:pic>
                    <p:nvPicPr>
                      <p:cNvPr id="26" name="Object 25" descr="alpha - or beta"/>
                      <p:cNvPicPr/>
                      <p:nvPr/>
                    </p:nvPicPr>
                    <p:blipFill>
                      <a:blip r:embed="rId5"/>
                      <a:stretch>
                        <a:fillRect/>
                      </a:stretch>
                    </p:blipFill>
                    <p:spPr>
                      <a:xfrm>
                        <a:off x="3956394" y="3106509"/>
                        <a:ext cx="922452" cy="359982"/>
                      </a:xfrm>
                      <a:prstGeom prst="rect">
                        <a:avLst/>
                      </a:prstGeom>
                    </p:spPr>
                  </p:pic>
                </p:oleObj>
              </mc:Fallback>
            </mc:AlternateContent>
          </a:graphicData>
        </a:graphic>
      </p:graphicFrame>
      <p:sp>
        <p:nvSpPr>
          <p:cNvPr id="17" name="Content Placeholder 16"/>
          <p:cNvSpPr>
            <a:spLocks noGrp="1"/>
          </p:cNvSpPr>
          <p:nvPr>
            <p:ph sz="quarter" idx="15"/>
          </p:nvPr>
        </p:nvSpPr>
        <p:spPr>
          <a:xfrm>
            <a:off x="4940135" y="3099461"/>
            <a:ext cx="1508166" cy="391884"/>
          </a:xfrm>
        </p:spPr>
        <p:txBody>
          <a:bodyPr/>
          <a:lstStyle/>
          <a:p>
            <a:pPr marL="432" indent="0">
              <a:buNone/>
            </a:pPr>
            <a:r>
              <a:rPr lang="en-US" sz="2200" dirty="0" err="1"/>
              <a:t>melibiose</a:t>
            </a:r>
            <a:r>
              <a:rPr lang="en-US" sz="2200" dirty="0"/>
              <a:t>.</a:t>
            </a:r>
            <a:endParaRPr lang="en-IN" sz="2200" dirty="0"/>
          </a:p>
        </p:txBody>
      </p:sp>
      <p:pic>
        <p:nvPicPr>
          <p:cNvPr id="25" name="Content Placeholder 24" descr="Two 6 membered Haworth structures each contain an oxygen atom at the top right position of a hexagon. For long description in Notes pane, press F6.">
            <a:extLst>
              <a:ext uri="{FF2B5EF4-FFF2-40B4-BE49-F238E27FC236}">
                <a16:creationId xmlns:a16="http://schemas.microsoft.com/office/drawing/2014/main" id="{A377F226-ED3A-4631-8614-1D591C2F5E65}"/>
              </a:ext>
            </a:extLst>
          </p:cNvPr>
          <p:cNvPicPr>
            <a:picLocks noGrp="1" noChangeAspect="1"/>
          </p:cNvPicPr>
          <p:nvPr>
            <p:ph sz="quarter" idx="16"/>
          </p:nvPr>
        </p:nvPicPr>
        <p:blipFill>
          <a:blip r:embed="rId6"/>
          <a:stretch>
            <a:fillRect/>
          </a:stretch>
        </p:blipFill>
        <p:spPr>
          <a:xfrm>
            <a:off x="2849333" y="3753806"/>
            <a:ext cx="3475021" cy="2555000"/>
          </a:xfrm>
          <a:prstGeom prst="rect">
            <a:avLst/>
          </a:prstGeom>
        </p:spPr>
      </p:pic>
    </p:spTree>
    <p:extLst>
      <p:ext uri="{BB962C8B-B14F-4D97-AF65-F5344CB8AC3E}">
        <p14:creationId xmlns:p14="http://schemas.microsoft.com/office/powerpoint/2010/main" val="17410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Learning Check</a:t>
            </a:r>
          </a:p>
        </p:txBody>
      </p:sp>
      <p:sp>
        <p:nvSpPr>
          <p:cNvPr id="4" name="Content Placeholder 3"/>
          <p:cNvSpPr>
            <a:spLocks noGrp="1"/>
          </p:cNvSpPr>
          <p:nvPr>
            <p:ph sz="quarter" idx="13"/>
          </p:nvPr>
        </p:nvSpPr>
        <p:spPr>
          <a:xfrm>
            <a:off x="457200" y="1556327"/>
            <a:ext cx="8229600" cy="794987"/>
          </a:xfrm>
        </p:spPr>
        <p:txBody>
          <a:bodyPr/>
          <a:lstStyle/>
          <a:p>
            <a:pPr marL="432" indent="0">
              <a:buNone/>
            </a:pPr>
            <a:r>
              <a:rPr lang="en-US" dirty="0"/>
              <a:t>Identify each as </a:t>
            </a:r>
            <a:r>
              <a:rPr lang="en-US" b="1" dirty="0" err="1"/>
              <a:t>aldo</a:t>
            </a:r>
            <a:r>
              <a:rPr lang="en-US" dirty="0"/>
              <a:t> or </a:t>
            </a:r>
            <a:r>
              <a:rPr lang="en-US" b="1" dirty="0" err="1"/>
              <a:t>keto</a:t>
            </a:r>
            <a:r>
              <a:rPr lang="en-US" b="1" dirty="0"/>
              <a:t> </a:t>
            </a:r>
            <a:r>
              <a:rPr lang="en-US" dirty="0"/>
              <a:t>and as </a:t>
            </a:r>
            <a:r>
              <a:rPr lang="en-US" dirty="0" err="1"/>
              <a:t>tetrose</a:t>
            </a:r>
            <a:r>
              <a:rPr lang="en-US" dirty="0"/>
              <a:t>, pentose, or hexose.</a:t>
            </a:r>
            <a:endParaRPr lang="en-IN" dirty="0"/>
          </a:p>
        </p:txBody>
      </p:sp>
      <p:sp>
        <p:nvSpPr>
          <p:cNvPr id="5" name="Content Placeholder 4"/>
          <p:cNvSpPr>
            <a:spLocks noGrp="1"/>
          </p:cNvSpPr>
          <p:nvPr>
            <p:ph sz="quarter" idx="14"/>
          </p:nvPr>
        </p:nvSpPr>
        <p:spPr>
          <a:xfrm>
            <a:off x="457200" y="2719449"/>
            <a:ext cx="385948" cy="403761"/>
          </a:xfrm>
        </p:spPr>
        <p:txBody>
          <a:bodyPr/>
          <a:lstStyle/>
          <a:p>
            <a:pPr marL="432" indent="0">
              <a:buNone/>
            </a:pPr>
            <a:r>
              <a:rPr lang="en-US" dirty="0">
                <a:solidFill>
                  <a:schemeClr val="tx2"/>
                </a:solidFill>
              </a:rPr>
              <a:t>A.</a:t>
            </a:r>
            <a:endParaRPr lang="en-IN" dirty="0">
              <a:solidFill>
                <a:schemeClr val="tx2"/>
              </a:solidFill>
            </a:endParaRPr>
          </a:p>
        </p:txBody>
      </p:sp>
      <p:pic>
        <p:nvPicPr>
          <p:cNvPr id="14" name="Content Placeholder 13" descr="The structure is a 6 carbon chain where the carbons are in a column. C 1 is single bonded to H to the right and double bonded to O above. C 6 is C H 2 O H. C 2, 3, 4, and 5 are each single bonded to H to the left and single bonded to O H to the right.">
            <a:extLst>
              <a:ext uri="{FF2B5EF4-FFF2-40B4-BE49-F238E27FC236}">
                <a16:creationId xmlns:a16="http://schemas.microsoft.com/office/drawing/2014/main" id="{A556B50E-962A-4580-B4E4-405666FAD85F}"/>
              </a:ext>
            </a:extLst>
          </p:cNvPr>
          <p:cNvPicPr>
            <a:picLocks noGrp="1" noChangeAspect="1"/>
          </p:cNvPicPr>
          <p:nvPr>
            <p:ph sz="quarter" idx="15"/>
          </p:nvPr>
        </p:nvPicPr>
        <p:blipFill>
          <a:blip r:embed="rId3"/>
          <a:stretch>
            <a:fillRect/>
          </a:stretch>
        </p:blipFill>
        <p:spPr>
          <a:xfrm>
            <a:off x="1189299" y="2719449"/>
            <a:ext cx="1353429" cy="2975106"/>
          </a:xfrm>
          <a:prstGeom prst="rect">
            <a:avLst/>
          </a:prstGeom>
        </p:spPr>
      </p:pic>
      <p:sp>
        <p:nvSpPr>
          <p:cNvPr id="7" name="Content Placeholder 6"/>
          <p:cNvSpPr>
            <a:spLocks noGrp="1"/>
          </p:cNvSpPr>
          <p:nvPr>
            <p:ph sz="quarter" idx="16"/>
          </p:nvPr>
        </p:nvSpPr>
        <p:spPr>
          <a:xfrm>
            <a:off x="3479471" y="2719450"/>
            <a:ext cx="427512" cy="403760"/>
          </a:xfrm>
        </p:spPr>
        <p:txBody>
          <a:bodyPr/>
          <a:lstStyle/>
          <a:p>
            <a:pPr marL="432" indent="0">
              <a:buNone/>
            </a:pPr>
            <a:r>
              <a:rPr lang="en-US" dirty="0">
                <a:solidFill>
                  <a:schemeClr val="tx2"/>
                </a:solidFill>
              </a:rPr>
              <a:t>B.</a:t>
            </a:r>
            <a:endParaRPr lang="en-IN" dirty="0">
              <a:solidFill>
                <a:schemeClr val="tx2"/>
              </a:solidFill>
            </a:endParaRPr>
          </a:p>
        </p:txBody>
      </p:sp>
      <p:pic>
        <p:nvPicPr>
          <p:cNvPr id="15" name="Content Placeholder 14" descr="The structure is a 5 carbon chain where the carbons are in a column. For long description in Notes pane, press F6.">
            <a:extLst>
              <a:ext uri="{FF2B5EF4-FFF2-40B4-BE49-F238E27FC236}">
                <a16:creationId xmlns:a16="http://schemas.microsoft.com/office/drawing/2014/main" id="{94258624-4F93-42A6-AB75-5BD692A98BAE}"/>
              </a:ext>
            </a:extLst>
          </p:cNvPr>
          <p:cNvPicPr>
            <a:picLocks noGrp="1" noChangeAspect="1"/>
          </p:cNvPicPr>
          <p:nvPr>
            <p:ph sz="quarter" idx="17"/>
          </p:nvPr>
        </p:nvPicPr>
        <p:blipFill>
          <a:blip r:embed="rId4"/>
          <a:stretch>
            <a:fillRect/>
          </a:stretch>
        </p:blipFill>
        <p:spPr>
          <a:xfrm>
            <a:off x="4219471" y="2719449"/>
            <a:ext cx="1658256" cy="2286198"/>
          </a:xfrm>
          <a:prstGeom prst="rect">
            <a:avLst/>
          </a:prstGeom>
        </p:spPr>
      </p:pic>
    </p:spTree>
    <p:extLst>
      <p:ext uri="{BB962C8B-B14F-4D97-AF65-F5344CB8AC3E}">
        <p14:creationId xmlns:p14="http://schemas.microsoft.com/office/powerpoint/2010/main" val="11849374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 </a:t>
            </a:r>
            <a:r>
              <a:rPr lang="en-US" sz="2000" b="0" dirty="0"/>
              <a:t>(1 of 2)</a:t>
            </a:r>
            <a:endParaRPr lang="en-IN" dirty="0"/>
          </a:p>
        </p:txBody>
      </p:sp>
      <p:sp>
        <p:nvSpPr>
          <p:cNvPr id="13" name="Content Placeholder 12"/>
          <p:cNvSpPr>
            <a:spLocks noGrp="1"/>
          </p:cNvSpPr>
          <p:nvPr>
            <p:ph sz="quarter" idx="13"/>
          </p:nvPr>
        </p:nvSpPr>
        <p:spPr>
          <a:xfrm>
            <a:off x="457199" y="1556327"/>
            <a:ext cx="8283039" cy="391226"/>
          </a:xfrm>
        </p:spPr>
        <p:txBody>
          <a:bodyPr/>
          <a:lstStyle/>
          <a:p>
            <a:pPr marL="432" indent="0">
              <a:buNone/>
            </a:pPr>
            <a:r>
              <a:rPr lang="en-US" sz="2200" dirty="0" err="1"/>
              <a:t>Melibiose</a:t>
            </a:r>
            <a:r>
              <a:rPr lang="en-US" sz="2200" dirty="0"/>
              <a:t> is a disaccharide that is 30 times sweeter than sucrose.</a:t>
            </a:r>
            <a:endParaRPr lang="en-IN" sz="2200" dirty="0"/>
          </a:p>
        </p:txBody>
      </p:sp>
      <p:pic>
        <p:nvPicPr>
          <p:cNvPr id="15" name="Content Placeholder 14" descr="First monosaccharide (left). When the O H group on carbon 4 is drawn above the plane, it is D-galactose. For long description in Notes pane, press F6.">
            <a:extLst>
              <a:ext uri="{FF2B5EF4-FFF2-40B4-BE49-F238E27FC236}">
                <a16:creationId xmlns:a16="http://schemas.microsoft.com/office/drawing/2014/main" id="{6B3D46A0-AF93-4705-B7E1-BCDAA47A1C8B}"/>
              </a:ext>
            </a:extLst>
          </p:cNvPr>
          <p:cNvPicPr>
            <a:picLocks noGrp="1" noChangeAspect="1"/>
          </p:cNvPicPr>
          <p:nvPr>
            <p:ph sz="quarter" idx="14"/>
          </p:nvPr>
        </p:nvPicPr>
        <p:blipFill>
          <a:blip r:embed="rId3"/>
          <a:stretch>
            <a:fillRect/>
          </a:stretch>
        </p:blipFill>
        <p:spPr>
          <a:xfrm>
            <a:off x="457200" y="2578327"/>
            <a:ext cx="8229600" cy="3111046"/>
          </a:xfrm>
          <a:prstGeom prst="rect">
            <a:avLst/>
          </a:prstGeom>
        </p:spPr>
      </p:pic>
    </p:spTree>
    <p:extLst>
      <p:ext uri="{BB962C8B-B14F-4D97-AF65-F5344CB8AC3E}">
        <p14:creationId xmlns:p14="http://schemas.microsoft.com/office/powerpoint/2010/main" val="25977476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Solution 2 </a:t>
            </a:r>
            <a:r>
              <a:rPr lang="en-US" sz="2000" b="0" dirty="0"/>
              <a:t>(2 of 2)</a:t>
            </a:r>
            <a:endParaRPr lang="en-IN" dirty="0"/>
          </a:p>
        </p:txBody>
      </p:sp>
      <p:sp>
        <p:nvSpPr>
          <p:cNvPr id="13" name="Content Placeholder 12"/>
          <p:cNvSpPr>
            <a:spLocks noGrp="1"/>
          </p:cNvSpPr>
          <p:nvPr>
            <p:ph sz="quarter" idx="13"/>
          </p:nvPr>
        </p:nvSpPr>
        <p:spPr>
          <a:xfrm>
            <a:off x="457200" y="1556327"/>
            <a:ext cx="8229600" cy="1353128"/>
          </a:xfrm>
        </p:spPr>
        <p:txBody>
          <a:bodyPr/>
          <a:lstStyle/>
          <a:p>
            <a:pPr marL="432" indent="0">
              <a:buNone/>
            </a:pPr>
            <a:r>
              <a:rPr lang="en-IN" dirty="0" err="1"/>
              <a:t>Melibiose</a:t>
            </a:r>
            <a:r>
              <a:rPr lang="en-IN" dirty="0"/>
              <a:t> is a disaccharide that is 30 times sweeter than sucrose.</a:t>
            </a:r>
          </a:p>
          <a:p>
            <a:pPr marL="432" indent="0">
              <a:buNone/>
            </a:pPr>
            <a:r>
              <a:rPr lang="en-IN" dirty="0">
                <a:solidFill>
                  <a:schemeClr val="tx2"/>
                </a:solidFill>
              </a:rPr>
              <a:t>A. </a:t>
            </a:r>
            <a:r>
              <a:rPr lang="en-IN" dirty="0"/>
              <a:t>What are the monosaccharide units in </a:t>
            </a:r>
            <a:r>
              <a:rPr lang="en-IN" dirty="0" err="1"/>
              <a:t>melibiose</a:t>
            </a:r>
            <a:r>
              <a:rPr lang="en-IN" dirty="0"/>
              <a:t>?</a:t>
            </a:r>
          </a:p>
        </p:txBody>
      </p:sp>
      <p:graphicFrame>
        <p:nvGraphicFramePr>
          <p:cNvPr id="33" name="Object 32" descr="alpha"/>
          <p:cNvGraphicFramePr>
            <a:graphicFrameLocks noChangeAspect="1"/>
          </p:cNvGraphicFramePr>
          <p:nvPr>
            <p:extLst/>
          </p:nvPr>
        </p:nvGraphicFramePr>
        <p:xfrm>
          <a:off x="1856184" y="3149838"/>
          <a:ext cx="445294" cy="274162"/>
        </p:xfrm>
        <a:graphic>
          <a:graphicData uri="http://schemas.openxmlformats.org/presentationml/2006/ole">
            <mc:AlternateContent xmlns:mc="http://schemas.openxmlformats.org/markup-compatibility/2006">
              <mc:Choice xmlns:v="urn:schemas-microsoft-com:vml" Requires="v">
                <p:oleObj spid="_x0000_s31751" name="Equation" r:id="rId3" imgW="228600" imgH="139680" progId="Equation.DSMT4">
                  <p:embed/>
                </p:oleObj>
              </mc:Choice>
              <mc:Fallback>
                <p:oleObj name="Equation" r:id="rId3" imgW="228600" imgH="139680" progId="Equation.DSMT4">
                  <p:embed/>
                  <p:pic>
                    <p:nvPicPr>
                      <p:cNvPr id="33" name="Object 32" descr="alpha"/>
                      <p:cNvPicPr/>
                      <p:nvPr/>
                    </p:nvPicPr>
                    <p:blipFill>
                      <a:blip r:embed="rId4"/>
                      <a:stretch>
                        <a:fillRect/>
                      </a:stretch>
                    </p:blipFill>
                    <p:spPr>
                      <a:xfrm>
                        <a:off x="1856184" y="3149838"/>
                        <a:ext cx="445294" cy="274162"/>
                      </a:xfrm>
                      <a:prstGeom prst="rect">
                        <a:avLst/>
                      </a:prstGeom>
                    </p:spPr>
                  </p:pic>
                </p:oleObj>
              </mc:Fallback>
            </mc:AlternateContent>
          </a:graphicData>
        </a:graphic>
      </p:graphicFrame>
      <p:sp>
        <p:nvSpPr>
          <p:cNvPr id="14" name="Content Placeholder 13"/>
          <p:cNvSpPr>
            <a:spLocks noGrp="1"/>
          </p:cNvSpPr>
          <p:nvPr>
            <p:ph sz="quarter" idx="14"/>
          </p:nvPr>
        </p:nvSpPr>
        <p:spPr>
          <a:xfrm>
            <a:off x="2375066" y="3071626"/>
            <a:ext cx="2375066" cy="446088"/>
          </a:xfrm>
        </p:spPr>
        <p:txBody>
          <a:bodyPr/>
          <a:lstStyle/>
          <a:p>
            <a:pPr marL="432" indent="0">
              <a:buNone/>
            </a:pPr>
            <a:r>
              <a:rPr lang="en-IN" cap="small" dirty="0"/>
              <a:t>D</a:t>
            </a:r>
            <a:r>
              <a:rPr lang="en-IN" dirty="0"/>
              <a:t>-galactose and</a:t>
            </a:r>
          </a:p>
        </p:txBody>
      </p:sp>
      <p:graphicFrame>
        <p:nvGraphicFramePr>
          <p:cNvPr id="34" name="Object 33" descr="alpha"/>
          <p:cNvGraphicFramePr>
            <a:graphicFrameLocks noChangeAspect="1"/>
          </p:cNvGraphicFramePr>
          <p:nvPr>
            <p:extLst/>
          </p:nvPr>
        </p:nvGraphicFramePr>
        <p:xfrm>
          <a:off x="4823720" y="3149838"/>
          <a:ext cx="445294" cy="274162"/>
        </p:xfrm>
        <a:graphic>
          <a:graphicData uri="http://schemas.openxmlformats.org/presentationml/2006/ole">
            <mc:AlternateContent xmlns:mc="http://schemas.openxmlformats.org/markup-compatibility/2006">
              <mc:Choice xmlns:v="urn:schemas-microsoft-com:vml" Requires="v">
                <p:oleObj spid="_x0000_s31752" name="Equation" r:id="rId5" imgW="228600" imgH="139680" progId="Equation.DSMT4">
                  <p:embed/>
                </p:oleObj>
              </mc:Choice>
              <mc:Fallback>
                <p:oleObj name="Equation" r:id="rId5" imgW="228600" imgH="139680" progId="Equation.DSMT4">
                  <p:embed/>
                  <p:pic>
                    <p:nvPicPr>
                      <p:cNvPr id="34" name="Object 33" descr="alpha"/>
                      <p:cNvPicPr/>
                      <p:nvPr/>
                    </p:nvPicPr>
                    <p:blipFill>
                      <a:blip r:embed="rId4"/>
                      <a:stretch>
                        <a:fillRect/>
                      </a:stretch>
                    </p:blipFill>
                    <p:spPr>
                      <a:xfrm>
                        <a:off x="4823720" y="3149838"/>
                        <a:ext cx="445294" cy="274162"/>
                      </a:xfrm>
                      <a:prstGeom prst="rect">
                        <a:avLst/>
                      </a:prstGeom>
                    </p:spPr>
                  </p:pic>
                </p:oleObj>
              </mc:Fallback>
            </mc:AlternateContent>
          </a:graphicData>
        </a:graphic>
      </p:graphicFrame>
      <p:sp>
        <p:nvSpPr>
          <p:cNvPr id="15" name="Content Placeholder 14"/>
          <p:cNvSpPr>
            <a:spLocks noGrp="1"/>
          </p:cNvSpPr>
          <p:nvPr>
            <p:ph sz="quarter" idx="15"/>
          </p:nvPr>
        </p:nvSpPr>
        <p:spPr>
          <a:xfrm>
            <a:off x="5342602" y="3071626"/>
            <a:ext cx="1568837" cy="419720"/>
          </a:xfrm>
        </p:spPr>
        <p:txBody>
          <a:bodyPr/>
          <a:lstStyle/>
          <a:p>
            <a:pPr marL="0" indent="0">
              <a:buNone/>
            </a:pPr>
            <a:r>
              <a:rPr lang="en-IN" cap="small" dirty="0"/>
              <a:t>D</a:t>
            </a:r>
            <a:r>
              <a:rPr lang="en-IN" dirty="0"/>
              <a:t>-glucose</a:t>
            </a:r>
          </a:p>
        </p:txBody>
      </p:sp>
      <p:sp>
        <p:nvSpPr>
          <p:cNvPr id="16" name="Content Placeholder 15"/>
          <p:cNvSpPr>
            <a:spLocks noGrp="1"/>
          </p:cNvSpPr>
          <p:nvPr>
            <p:ph sz="quarter" idx="16"/>
          </p:nvPr>
        </p:nvSpPr>
        <p:spPr>
          <a:xfrm>
            <a:off x="457200" y="3653517"/>
            <a:ext cx="8229600" cy="431595"/>
          </a:xfrm>
        </p:spPr>
        <p:txBody>
          <a:bodyPr/>
          <a:lstStyle/>
          <a:p>
            <a:pPr marL="432" indent="0">
              <a:buNone/>
            </a:pPr>
            <a:r>
              <a:rPr lang="en-IN" dirty="0">
                <a:solidFill>
                  <a:schemeClr val="tx2"/>
                </a:solidFill>
              </a:rPr>
              <a:t>B. </a:t>
            </a:r>
            <a:r>
              <a:rPr lang="en-IN" dirty="0"/>
              <a:t>What type of </a:t>
            </a:r>
            <a:r>
              <a:rPr lang="en-IN" dirty="0" err="1"/>
              <a:t>glycosidic</a:t>
            </a:r>
            <a:r>
              <a:rPr lang="en-IN" dirty="0"/>
              <a:t> bond links the monosaccharides?</a:t>
            </a:r>
          </a:p>
        </p:txBody>
      </p:sp>
      <p:graphicFrame>
        <p:nvGraphicFramePr>
          <p:cNvPr id="35" name="Object 34" descr="alpha - 1,"/>
          <p:cNvGraphicFramePr>
            <a:graphicFrameLocks noChangeAspect="1"/>
          </p:cNvGraphicFramePr>
          <p:nvPr>
            <p:extLst/>
          </p:nvPr>
        </p:nvGraphicFramePr>
        <p:xfrm>
          <a:off x="1856184" y="4302125"/>
          <a:ext cx="715963" cy="374650"/>
        </p:xfrm>
        <a:graphic>
          <a:graphicData uri="http://schemas.openxmlformats.org/presentationml/2006/ole">
            <mc:AlternateContent xmlns:mc="http://schemas.openxmlformats.org/markup-compatibility/2006">
              <mc:Choice xmlns:v="urn:schemas-microsoft-com:vml" Requires="v">
                <p:oleObj spid="_x0000_s31753" name="Equation" r:id="rId6" imgW="368280" imgH="190440" progId="Equation.DSMT4">
                  <p:embed/>
                </p:oleObj>
              </mc:Choice>
              <mc:Fallback>
                <p:oleObj name="Equation" r:id="rId6" imgW="368280" imgH="190440" progId="Equation.DSMT4">
                  <p:embed/>
                  <p:pic>
                    <p:nvPicPr>
                      <p:cNvPr id="35" name="Object 34" descr="alpha - 1,"/>
                      <p:cNvPicPr/>
                      <p:nvPr/>
                    </p:nvPicPr>
                    <p:blipFill>
                      <a:blip r:embed="rId7"/>
                      <a:stretch>
                        <a:fillRect/>
                      </a:stretch>
                    </p:blipFill>
                    <p:spPr>
                      <a:xfrm>
                        <a:off x="1856184" y="4302125"/>
                        <a:ext cx="715963" cy="374650"/>
                      </a:xfrm>
                      <a:prstGeom prst="rect">
                        <a:avLst/>
                      </a:prstGeom>
                    </p:spPr>
                  </p:pic>
                </p:oleObj>
              </mc:Fallback>
            </mc:AlternateContent>
          </a:graphicData>
        </a:graphic>
      </p:graphicFrame>
      <p:sp>
        <p:nvSpPr>
          <p:cNvPr id="17" name="Content Placeholder 16"/>
          <p:cNvSpPr>
            <a:spLocks noGrp="1"/>
          </p:cNvSpPr>
          <p:nvPr>
            <p:ph sz="quarter" idx="17"/>
          </p:nvPr>
        </p:nvSpPr>
        <p:spPr>
          <a:xfrm>
            <a:off x="2683823" y="4261776"/>
            <a:ext cx="2585191" cy="415000"/>
          </a:xfrm>
        </p:spPr>
        <p:txBody>
          <a:bodyPr/>
          <a:lstStyle/>
          <a:p>
            <a:pPr marL="0" indent="0">
              <a:buNone/>
            </a:pPr>
            <a:r>
              <a:rPr lang="en-IN" dirty="0"/>
              <a:t>6-glycosidic bond</a:t>
            </a:r>
          </a:p>
        </p:txBody>
      </p:sp>
      <p:sp>
        <p:nvSpPr>
          <p:cNvPr id="18" name="Content Placeholder 17"/>
          <p:cNvSpPr>
            <a:spLocks noGrp="1"/>
          </p:cNvSpPr>
          <p:nvPr>
            <p:ph sz="quarter" idx="18"/>
          </p:nvPr>
        </p:nvSpPr>
        <p:spPr>
          <a:xfrm>
            <a:off x="457200" y="4810661"/>
            <a:ext cx="3699164" cy="426357"/>
          </a:xfrm>
        </p:spPr>
        <p:txBody>
          <a:bodyPr/>
          <a:lstStyle/>
          <a:p>
            <a:pPr marL="432" indent="0">
              <a:buNone/>
            </a:pPr>
            <a:r>
              <a:rPr lang="en-IN" dirty="0">
                <a:solidFill>
                  <a:schemeClr val="tx2"/>
                </a:solidFill>
              </a:rPr>
              <a:t>C. </a:t>
            </a:r>
            <a:r>
              <a:rPr lang="en-IN" dirty="0"/>
              <a:t>Identify the structure as</a:t>
            </a:r>
          </a:p>
        </p:txBody>
      </p:sp>
      <p:graphicFrame>
        <p:nvGraphicFramePr>
          <p:cNvPr id="36" name="Object 35" descr="alpha - or beta "/>
          <p:cNvGraphicFramePr>
            <a:graphicFrameLocks noChangeAspect="1"/>
          </p:cNvGraphicFramePr>
          <p:nvPr>
            <p:extLst/>
          </p:nvPr>
        </p:nvGraphicFramePr>
        <p:xfrm>
          <a:off x="4295775" y="4843463"/>
          <a:ext cx="1057275" cy="360362"/>
        </p:xfrm>
        <a:graphic>
          <a:graphicData uri="http://schemas.openxmlformats.org/presentationml/2006/ole">
            <mc:AlternateContent xmlns:mc="http://schemas.openxmlformats.org/markup-compatibility/2006">
              <mc:Choice xmlns:v="urn:schemas-microsoft-com:vml" Requires="v">
                <p:oleObj spid="_x0000_s31754" name="Equation" r:id="rId8" imgW="596880" imgH="203040" progId="Equation.DSMT4">
                  <p:embed/>
                </p:oleObj>
              </mc:Choice>
              <mc:Fallback>
                <p:oleObj name="Equation" r:id="rId8" imgW="596880" imgH="203040" progId="Equation.DSMT4">
                  <p:embed/>
                  <p:pic>
                    <p:nvPicPr>
                      <p:cNvPr id="36" name="Object 35" descr="alpha - or beta "/>
                      <p:cNvPicPr/>
                      <p:nvPr/>
                    </p:nvPicPr>
                    <p:blipFill>
                      <a:blip r:embed="rId9"/>
                      <a:stretch>
                        <a:fillRect/>
                      </a:stretch>
                    </p:blipFill>
                    <p:spPr>
                      <a:xfrm>
                        <a:off x="4295775" y="4843463"/>
                        <a:ext cx="1057275" cy="360362"/>
                      </a:xfrm>
                      <a:prstGeom prst="rect">
                        <a:avLst/>
                      </a:prstGeom>
                    </p:spPr>
                  </p:pic>
                </p:oleObj>
              </mc:Fallback>
            </mc:AlternateContent>
          </a:graphicData>
        </a:graphic>
      </p:graphicFrame>
      <p:sp>
        <p:nvSpPr>
          <p:cNvPr id="19" name="Content Placeholder 18"/>
          <p:cNvSpPr>
            <a:spLocks noGrp="1"/>
          </p:cNvSpPr>
          <p:nvPr>
            <p:ph sz="quarter" idx="19"/>
          </p:nvPr>
        </p:nvSpPr>
        <p:spPr>
          <a:xfrm>
            <a:off x="5492461" y="4810660"/>
            <a:ext cx="1608984" cy="440789"/>
          </a:xfrm>
        </p:spPr>
        <p:txBody>
          <a:bodyPr/>
          <a:lstStyle/>
          <a:p>
            <a:pPr marL="432" indent="0">
              <a:buNone/>
            </a:pPr>
            <a:r>
              <a:rPr lang="en-IN" dirty="0" err="1"/>
              <a:t>melibiose</a:t>
            </a:r>
            <a:r>
              <a:rPr lang="en-IN" dirty="0"/>
              <a:t>.</a:t>
            </a:r>
          </a:p>
        </p:txBody>
      </p:sp>
      <p:graphicFrame>
        <p:nvGraphicFramePr>
          <p:cNvPr id="37" name="Object 36" descr="alpha"/>
          <p:cNvGraphicFramePr>
            <a:graphicFrameLocks noChangeAspect="1"/>
          </p:cNvGraphicFramePr>
          <p:nvPr>
            <p:extLst/>
          </p:nvPr>
        </p:nvGraphicFramePr>
        <p:xfrm>
          <a:off x="1856184" y="5428693"/>
          <a:ext cx="445294" cy="274162"/>
        </p:xfrm>
        <a:graphic>
          <a:graphicData uri="http://schemas.openxmlformats.org/presentationml/2006/ole">
            <mc:AlternateContent xmlns:mc="http://schemas.openxmlformats.org/markup-compatibility/2006">
              <mc:Choice xmlns:v="urn:schemas-microsoft-com:vml" Requires="v">
                <p:oleObj spid="_x0000_s31755" name="Equation" r:id="rId10" imgW="228600" imgH="139680" progId="Equation.DSMT4">
                  <p:embed/>
                </p:oleObj>
              </mc:Choice>
              <mc:Fallback>
                <p:oleObj name="Equation" r:id="rId10" imgW="228600" imgH="139680" progId="Equation.DSMT4">
                  <p:embed/>
                  <p:pic>
                    <p:nvPicPr>
                      <p:cNvPr id="37" name="Object 36" descr="alpha"/>
                      <p:cNvPicPr/>
                      <p:nvPr/>
                    </p:nvPicPr>
                    <p:blipFill>
                      <a:blip r:embed="rId4"/>
                      <a:stretch>
                        <a:fillRect/>
                      </a:stretch>
                    </p:blipFill>
                    <p:spPr>
                      <a:xfrm>
                        <a:off x="1856184" y="5428693"/>
                        <a:ext cx="445294" cy="274162"/>
                      </a:xfrm>
                      <a:prstGeom prst="rect">
                        <a:avLst/>
                      </a:prstGeom>
                    </p:spPr>
                  </p:pic>
                </p:oleObj>
              </mc:Fallback>
            </mc:AlternateContent>
          </a:graphicData>
        </a:graphic>
      </p:graphicFrame>
      <p:sp>
        <p:nvSpPr>
          <p:cNvPr id="20" name="Content Placeholder 19"/>
          <p:cNvSpPr>
            <a:spLocks noGrp="1"/>
          </p:cNvSpPr>
          <p:nvPr>
            <p:ph sz="quarter" idx="20"/>
          </p:nvPr>
        </p:nvSpPr>
        <p:spPr>
          <a:xfrm>
            <a:off x="2375067" y="5322700"/>
            <a:ext cx="1531916" cy="448706"/>
          </a:xfrm>
        </p:spPr>
        <p:txBody>
          <a:bodyPr/>
          <a:lstStyle/>
          <a:p>
            <a:pPr marL="0" indent="0">
              <a:buNone/>
            </a:pPr>
            <a:r>
              <a:rPr lang="en-IN" dirty="0" err="1"/>
              <a:t>melibiose</a:t>
            </a:r>
            <a:endParaRPr lang="en-IN" dirty="0"/>
          </a:p>
        </p:txBody>
      </p:sp>
    </p:spTree>
    <p:extLst>
      <p:ext uri="{BB962C8B-B14F-4D97-AF65-F5344CB8AC3E}">
        <p14:creationId xmlns:p14="http://schemas.microsoft.com/office/powerpoint/2010/main" val="1978174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13.7 Polysaccharides</a:t>
            </a:r>
            <a:endParaRPr lang="en-IN" dirty="0"/>
          </a:p>
        </p:txBody>
      </p:sp>
      <p:sp>
        <p:nvSpPr>
          <p:cNvPr id="7" name="Content Placeholder 6"/>
          <p:cNvSpPr>
            <a:spLocks noGrp="1"/>
          </p:cNvSpPr>
          <p:nvPr>
            <p:ph sz="quarter" idx="13"/>
          </p:nvPr>
        </p:nvSpPr>
        <p:spPr>
          <a:xfrm>
            <a:off x="457200" y="1556327"/>
            <a:ext cx="3175000" cy="1174173"/>
          </a:xfrm>
        </p:spPr>
        <p:txBody>
          <a:bodyPr/>
          <a:lstStyle/>
          <a:p>
            <a:pPr marL="432" indent="0">
              <a:buNone/>
            </a:pPr>
            <a:r>
              <a:rPr lang="en-US" dirty="0"/>
              <a:t>The polysaccharide cellulose is composed of glucose units</a:t>
            </a:r>
            <a:endParaRPr lang="en-IN" dirty="0"/>
          </a:p>
        </p:txBody>
      </p:sp>
      <p:sp>
        <p:nvSpPr>
          <p:cNvPr id="8" name="Content Placeholder 7"/>
          <p:cNvSpPr>
            <a:spLocks noGrp="1"/>
          </p:cNvSpPr>
          <p:nvPr>
            <p:ph sz="quarter" idx="14"/>
          </p:nvPr>
        </p:nvSpPr>
        <p:spPr>
          <a:xfrm>
            <a:off x="457200" y="2794001"/>
            <a:ext cx="1981200" cy="419100"/>
          </a:xfrm>
        </p:spPr>
        <p:txBody>
          <a:bodyPr/>
          <a:lstStyle/>
          <a:p>
            <a:pPr marL="432" indent="0">
              <a:buNone/>
            </a:pPr>
            <a:r>
              <a:rPr lang="en-US" dirty="0"/>
              <a:t>connected by</a:t>
            </a:r>
            <a:endParaRPr lang="en-IN" dirty="0"/>
          </a:p>
        </p:txBody>
      </p:sp>
      <p:graphicFrame>
        <p:nvGraphicFramePr>
          <p:cNvPr id="18" name="Object 17" descr="beta - 1,"/>
          <p:cNvGraphicFramePr>
            <a:graphicFrameLocks noChangeAspect="1"/>
          </p:cNvGraphicFramePr>
          <p:nvPr>
            <p:extLst/>
          </p:nvPr>
        </p:nvGraphicFramePr>
        <p:xfrm>
          <a:off x="2504343" y="2784709"/>
          <a:ext cx="668215" cy="395980"/>
        </p:xfrm>
        <a:graphic>
          <a:graphicData uri="http://schemas.openxmlformats.org/presentationml/2006/ole">
            <mc:AlternateContent xmlns:mc="http://schemas.openxmlformats.org/markup-compatibility/2006">
              <mc:Choice xmlns:v="urn:schemas-microsoft-com:vml" Requires="v">
                <p:oleObj spid="_x0000_s32771" name="Equation" r:id="rId4" imgW="342720" imgH="203040" progId="Equation.DSMT4">
                  <p:embed/>
                </p:oleObj>
              </mc:Choice>
              <mc:Fallback>
                <p:oleObj name="Equation" r:id="rId4" imgW="342720" imgH="203040" progId="Equation.DSMT4">
                  <p:embed/>
                  <p:pic>
                    <p:nvPicPr>
                      <p:cNvPr id="18" name="Object 17" descr="beta - 1,"/>
                      <p:cNvPicPr/>
                      <p:nvPr/>
                    </p:nvPicPr>
                    <p:blipFill>
                      <a:blip r:embed="rId5"/>
                      <a:stretch>
                        <a:fillRect/>
                      </a:stretch>
                    </p:blipFill>
                    <p:spPr>
                      <a:xfrm>
                        <a:off x="2504343" y="2784709"/>
                        <a:ext cx="668215" cy="395980"/>
                      </a:xfrm>
                      <a:prstGeom prst="rect">
                        <a:avLst/>
                      </a:prstGeom>
                    </p:spPr>
                  </p:pic>
                </p:oleObj>
              </mc:Fallback>
            </mc:AlternateContent>
          </a:graphicData>
        </a:graphic>
      </p:graphicFrame>
      <p:sp>
        <p:nvSpPr>
          <p:cNvPr id="9" name="Content Placeholder 8"/>
          <p:cNvSpPr>
            <a:spLocks noGrp="1"/>
          </p:cNvSpPr>
          <p:nvPr>
            <p:ph sz="quarter" idx="15"/>
          </p:nvPr>
        </p:nvSpPr>
        <p:spPr>
          <a:xfrm>
            <a:off x="457201" y="3276603"/>
            <a:ext cx="2895600" cy="431798"/>
          </a:xfrm>
        </p:spPr>
        <p:txBody>
          <a:bodyPr/>
          <a:lstStyle/>
          <a:p>
            <a:pPr marL="432" indent="0">
              <a:buNone/>
            </a:pPr>
            <a:r>
              <a:rPr lang="en-US" dirty="0"/>
              <a:t>4-glycosidic bonds</a:t>
            </a:r>
            <a:endParaRPr lang="en-IN" dirty="0"/>
          </a:p>
        </p:txBody>
      </p:sp>
      <p:pic>
        <p:nvPicPr>
          <p:cNvPr id="17" name="Content Placeholder 16" descr="The molecular model shows beta, 1 to 4, glycosidic bonds between monomer glucose units. For long description in Notes pane, press F6.">
            <a:extLst>
              <a:ext uri="{FF2B5EF4-FFF2-40B4-BE49-F238E27FC236}">
                <a16:creationId xmlns:a16="http://schemas.microsoft.com/office/drawing/2014/main" id="{444BA1F0-FF4D-437C-8A9E-73C353453EE5}"/>
              </a:ext>
            </a:extLst>
          </p:cNvPr>
          <p:cNvPicPr>
            <a:picLocks noGrp="1" noChangeAspect="1"/>
          </p:cNvPicPr>
          <p:nvPr>
            <p:ph sz="quarter" idx="16"/>
          </p:nvPr>
        </p:nvPicPr>
        <p:blipFill>
          <a:blip r:embed="rId6"/>
          <a:stretch>
            <a:fillRect/>
          </a:stretch>
        </p:blipFill>
        <p:spPr>
          <a:xfrm>
            <a:off x="3853915" y="1493274"/>
            <a:ext cx="4832885" cy="3020553"/>
          </a:xfrm>
          <a:prstGeom prst="rect">
            <a:avLst/>
          </a:prstGeom>
        </p:spPr>
      </p:pic>
      <p:sp>
        <p:nvSpPr>
          <p:cNvPr id="11" name="Content Placeholder 10"/>
          <p:cNvSpPr>
            <a:spLocks noGrp="1"/>
          </p:cNvSpPr>
          <p:nvPr>
            <p:ph sz="quarter" idx="17"/>
          </p:nvPr>
        </p:nvSpPr>
        <p:spPr>
          <a:xfrm>
            <a:off x="457200" y="5251450"/>
            <a:ext cx="8232775" cy="844550"/>
          </a:xfrm>
        </p:spPr>
        <p:txBody>
          <a:bodyPr/>
          <a:lstStyle/>
          <a:p>
            <a:pPr marL="432" indent="0">
              <a:buNone/>
            </a:pPr>
            <a:r>
              <a:rPr lang="en-US" b="1" dirty="0"/>
              <a:t>Learning Goal</a:t>
            </a:r>
            <a:r>
              <a:rPr lang="en-US" dirty="0"/>
              <a:t> Describe the structural features of amylose, amylopectin, glycogen, and cellulose.</a:t>
            </a:r>
          </a:p>
        </p:txBody>
      </p:sp>
    </p:spTree>
    <p:extLst>
      <p:ext uri="{BB962C8B-B14F-4D97-AF65-F5344CB8AC3E}">
        <p14:creationId xmlns:p14="http://schemas.microsoft.com/office/powerpoint/2010/main" val="8602547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Polysaccharides</a:t>
            </a:r>
          </a:p>
        </p:txBody>
      </p:sp>
      <p:sp>
        <p:nvSpPr>
          <p:cNvPr id="3" name="Content Placeholder 2"/>
          <p:cNvSpPr>
            <a:spLocks noGrp="1"/>
          </p:cNvSpPr>
          <p:nvPr>
            <p:ph sz="quarter" idx="13"/>
          </p:nvPr>
        </p:nvSpPr>
        <p:spPr>
          <a:xfrm>
            <a:off x="457200" y="1556327"/>
            <a:ext cx="4216400" cy="3015673"/>
          </a:xfrm>
        </p:spPr>
        <p:txBody>
          <a:bodyPr/>
          <a:lstStyle/>
          <a:p>
            <a:pPr marL="432" indent="0">
              <a:buNone/>
            </a:pPr>
            <a:r>
              <a:rPr lang="en-US" b="1" dirty="0"/>
              <a:t>Polysaccharides</a:t>
            </a:r>
          </a:p>
          <a:p>
            <a:r>
              <a:rPr lang="en-US" dirty="0"/>
              <a:t>are formed when monosaccharides are joined together</a:t>
            </a:r>
          </a:p>
          <a:p>
            <a:r>
              <a:rPr lang="en-US" dirty="0"/>
              <a:t>include amylose, amylopectin, and cellulose, which are polymers of</a:t>
            </a:r>
            <a:endParaRPr lang="en-IN" dirty="0"/>
          </a:p>
        </p:txBody>
      </p:sp>
      <p:graphicFrame>
        <p:nvGraphicFramePr>
          <p:cNvPr id="13" name="Object 12" descr="alpha"/>
          <p:cNvGraphicFramePr>
            <a:graphicFrameLocks noChangeAspect="1"/>
          </p:cNvGraphicFramePr>
          <p:nvPr>
            <p:extLst/>
          </p:nvPr>
        </p:nvGraphicFramePr>
        <p:xfrm>
          <a:off x="685800" y="4714077"/>
          <a:ext cx="488950" cy="300355"/>
        </p:xfrm>
        <a:graphic>
          <a:graphicData uri="http://schemas.openxmlformats.org/presentationml/2006/ole">
            <mc:AlternateContent xmlns:mc="http://schemas.openxmlformats.org/markup-compatibility/2006">
              <mc:Choice xmlns:v="urn:schemas-microsoft-com:vml" Requires="v">
                <p:oleObj spid="_x0000_s33796" name="Equation" r:id="rId3" imgW="228600" imgH="139680" progId="Equation.DSMT4">
                  <p:embed/>
                </p:oleObj>
              </mc:Choice>
              <mc:Fallback>
                <p:oleObj name="Equation" r:id="rId3" imgW="228600" imgH="139680" progId="Equation.DSMT4">
                  <p:embed/>
                  <p:pic>
                    <p:nvPicPr>
                      <p:cNvPr id="13" name="Object 12" descr="alpha"/>
                      <p:cNvPicPr/>
                      <p:nvPr/>
                    </p:nvPicPr>
                    <p:blipFill>
                      <a:blip r:embed="rId4"/>
                      <a:stretch>
                        <a:fillRect/>
                      </a:stretch>
                    </p:blipFill>
                    <p:spPr>
                      <a:xfrm>
                        <a:off x="685800" y="4714077"/>
                        <a:ext cx="488950" cy="300355"/>
                      </a:xfrm>
                      <a:prstGeom prst="rect">
                        <a:avLst/>
                      </a:prstGeom>
                    </p:spPr>
                  </p:pic>
                </p:oleObj>
              </mc:Fallback>
            </mc:AlternateContent>
          </a:graphicData>
        </a:graphic>
      </p:graphicFrame>
      <p:sp>
        <p:nvSpPr>
          <p:cNvPr id="4" name="Content Placeholder 3"/>
          <p:cNvSpPr>
            <a:spLocks noGrp="1"/>
          </p:cNvSpPr>
          <p:nvPr>
            <p:ph sz="quarter" idx="14"/>
          </p:nvPr>
        </p:nvSpPr>
        <p:spPr>
          <a:xfrm>
            <a:off x="1282700" y="4650577"/>
            <a:ext cx="1562100" cy="404023"/>
          </a:xfrm>
        </p:spPr>
        <p:txBody>
          <a:bodyPr/>
          <a:lstStyle/>
          <a:p>
            <a:pPr marL="432" indent="0">
              <a:buNone/>
            </a:pPr>
            <a:r>
              <a:rPr lang="en-US" cap="small" dirty="0"/>
              <a:t>D</a:t>
            </a:r>
            <a:r>
              <a:rPr lang="en-US" dirty="0"/>
              <a:t>-glucose</a:t>
            </a:r>
          </a:p>
        </p:txBody>
      </p:sp>
      <p:pic>
        <p:nvPicPr>
          <p:cNvPr id="14" name="Content Placeholder 13" descr="A Haworth structure of alpha D glucose.">
            <a:extLst>
              <a:ext uri="{FF2B5EF4-FFF2-40B4-BE49-F238E27FC236}">
                <a16:creationId xmlns:a16="http://schemas.microsoft.com/office/drawing/2014/main" id="{B3428D8F-B640-4AA7-B70C-AA626828FD30}"/>
              </a:ext>
            </a:extLst>
          </p:cNvPr>
          <p:cNvPicPr>
            <a:picLocks noGrp="1" noChangeAspect="1"/>
          </p:cNvPicPr>
          <p:nvPr>
            <p:ph sz="quarter" idx="15"/>
          </p:nvPr>
        </p:nvPicPr>
        <p:blipFill>
          <a:blip r:embed="rId5"/>
          <a:stretch>
            <a:fillRect/>
          </a:stretch>
        </p:blipFill>
        <p:spPr>
          <a:xfrm>
            <a:off x="5589803" y="1524000"/>
            <a:ext cx="2639797" cy="2840982"/>
          </a:xfrm>
          <a:prstGeom prst="rect">
            <a:avLst/>
          </a:prstGeom>
        </p:spPr>
      </p:pic>
      <p:graphicFrame>
        <p:nvGraphicFramePr>
          <p:cNvPr id="15" name="Object 14" descr="alpha"/>
          <p:cNvGraphicFramePr>
            <a:graphicFrameLocks noChangeAspect="1"/>
          </p:cNvGraphicFramePr>
          <p:nvPr>
            <p:extLst/>
          </p:nvPr>
        </p:nvGraphicFramePr>
        <p:xfrm>
          <a:off x="5778500" y="4702410"/>
          <a:ext cx="488950" cy="300355"/>
        </p:xfrm>
        <a:graphic>
          <a:graphicData uri="http://schemas.openxmlformats.org/presentationml/2006/ole">
            <mc:AlternateContent xmlns:mc="http://schemas.openxmlformats.org/markup-compatibility/2006">
              <mc:Choice xmlns:v="urn:schemas-microsoft-com:vml" Requires="v">
                <p:oleObj spid="_x0000_s33797" name="Equation" r:id="rId6" imgW="228600" imgH="139680" progId="Equation.DSMT4">
                  <p:embed/>
                </p:oleObj>
              </mc:Choice>
              <mc:Fallback>
                <p:oleObj name="Equation" r:id="rId6" imgW="228600" imgH="139680" progId="Equation.DSMT4">
                  <p:embed/>
                  <p:pic>
                    <p:nvPicPr>
                      <p:cNvPr id="15" name="Object 14" descr="alpha"/>
                      <p:cNvPicPr/>
                      <p:nvPr/>
                    </p:nvPicPr>
                    <p:blipFill>
                      <a:blip r:embed="rId4"/>
                      <a:stretch>
                        <a:fillRect/>
                      </a:stretch>
                    </p:blipFill>
                    <p:spPr>
                      <a:xfrm>
                        <a:off x="5778500" y="4702410"/>
                        <a:ext cx="488950" cy="300355"/>
                      </a:xfrm>
                      <a:prstGeom prst="rect">
                        <a:avLst/>
                      </a:prstGeom>
                    </p:spPr>
                  </p:pic>
                </p:oleObj>
              </mc:Fallback>
            </mc:AlternateContent>
          </a:graphicData>
        </a:graphic>
      </p:graphicFrame>
      <p:sp>
        <p:nvSpPr>
          <p:cNvPr id="6" name="Content Placeholder 5"/>
          <p:cNvSpPr>
            <a:spLocks noGrp="1"/>
          </p:cNvSpPr>
          <p:nvPr>
            <p:ph sz="quarter" idx="16"/>
          </p:nvPr>
        </p:nvSpPr>
        <p:spPr>
          <a:xfrm>
            <a:off x="6375401" y="4622801"/>
            <a:ext cx="1689100" cy="406400"/>
          </a:xfrm>
        </p:spPr>
        <p:txBody>
          <a:bodyPr/>
          <a:lstStyle/>
          <a:p>
            <a:pPr marL="432" indent="0">
              <a:buNone/>
            </a:pPr>
            <a:r>
              <a:rPr lang="en-US" cap="small" dirty="0">
                <a:cs typeface="Times New Roman" panose="02020603050405020304" pitchFamily="18" charset="0"/>
              </a:rPr>
              <a:t>D</a:t>
            </a:r>
            <a:r>
              <a:rPr lang="en-US" dirty="0">
                <a:cs typeface="Times New Roman" panose="02020603050405020304" pitchFamily="18" charset="0"/>
              </a:rPr>
              <a:t>-Glucose</a:t>
            </a:r>
            <a:endParaRPr lang="en-IN" dirty="0">
              <a:cs typeface="Times New Roman" panose="02020603050405020304" pitchFamily="18" charset="0"/>
            </a:endParaRPr>
          </a:p>
        </p:txBody>
      </p:sp>
    </p:spTree>
    <p:extLst>
      <p:ext uri="{BB962C8B-B14F-4D97-AF65-F5344CB8AC3E}">
        <p14:creationId xmlns:p14="http://schemas.microsoft.com/office/powerpoint/2010/main" val="23656163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3400" dirty="0"/>
              <a:t>Polysaccharides: Amylose, Amylopectin</a:t>
            </a:r>
          </a:p>
        </p:txBody>
      </p:sp>
      <p:sp>
        <p:nvSpPr>
          <p:cNvPr id="13" name="Content Placeholder 12"/>
          <p:cNvSpPr>
            <a:spLocks noGrp="1"/>
          </p:cNvSpPr>
          <p:nvPr>
            <p:ph sz="quarter" idx="13"/>
          </p:nvPr>
        </p:nvSpPr>
        <p:spPr>
          <a:xfrm>
            <a:off x="457200" y="1556327"/>
            <a:ext cx="6959600" cy="1174173"/>
          </a:xfrm>
        </p:spPr>
        <p:txBody>
          <a:bodyPr/>
          <a:lstStyle/>
          <a:p>
            <a:pPr marL="432" indent="0">
              <a:buNone/>
            </a:pPr>
            <a:r>
              <a:rPr lang="en-US" sz="2400" dirty="0"/>
              <a:t>The structure of amylose </a:t>
            </a:r>
            <a:r>
              <a:rPr lang="en-US" sz="2400" b="1" dirty="0"/>
              <a:t>(a)</a:t>
            </a:r>
            <a:r>
              <a:rPr lang="en-US" sz="2400" dirty="0"/>
              <a:t> is a straight-chain polysaccharide of glucose units. The structure of amylopectin </a:t>
            </a:r>
            <a:r>
              <a:rPr lang="en-US" sz="2400" b="1" dirty="0"/>
              <a:t>(b)</a:t>
            </a:r>
            <a:r>
              <a:rPr lang="en-US" sz="2400" dirty="0"/>
              <a:t> is a branched chain of glucose.</a:t>
            </a:r>
            <a:endParaRPr lang="en-IN" sz="2400" dirty="0"/>
          </a:p>
        </p:txBody>
      </p:sp>
      <p:pic>
        <p:nvPicPr>
          <p:cNvPr id="24" name="Content Placeholder 23" descr="Part a. Amylose is a continuous unbranched chain of cyclic glucose structures, or monomers. For long description in Notes pane, press F6.&#10;">
            <a:extLst>
              <a:ext uri="{FF2B5EF4-FFF2-40B4-BE49-F238E27FC236}">
                <a16:creationId xmlns:a16="http://schemas.microsoft.com/office/drawing/2014/main" id="{B41E344C-6503-4CA1-9A36-D8CDDDDB9236}"/>
              </a:ext>
            </a:extLst>
          </p:cNvPr>
          <p:cNvPicPr>
            <a:picLocks noGrp="1" noChangeAspect="1"/>
          </p:cNvPicPr>
          <p:nvPr>
            <p:ph sz="quarter" idx="14"/>
          </p:nvPr>
        </p:nvPicPr>
        <p:blipFill>
          <a:blip r:embed="rId3"/>
          <a:stretch>
            <a:fillRect/>
          </a:stretch>
        </p:blipFill>
        <p:spPr>
          <a:xfrm>
            <a:off x="457200" y="3034297"/>
            <a:ext cx="4724198" cy="2961278"/>
          </a:xfrm>
          <a:prstGeom prst="rect">
            <a:avLst/>
          </a:prstGeom>
        </p:spPr>
      </p:pic>
      <p:pic>
        <p:nvPicPr>
          <p:cNvPr id="25" name="Content Placeholder 24" descr="Part b. A photo of potatoes shows an arrow pointing from the photo to a model of numerous hexagonal linked monomers forming a spiral structure. For long description in Notes pane, press F6.">
            <a:extLst>
              <a:ext uri="{FF2B5EF4-FFF2-40B4-BE49-F238E27FC236}">
                <a16:creationId xmlns:a16="http://schemas.microsoft.com/office/drawing/2014/main" id="{E81D470A-2E89-43E6-A85A-4B2DFA3BA880}"/>
              </a:ext>
            </a:extLst>
          </p:cNvPr>
          <p:cNvPicPr>
            <a:picLocks noGrp="1" noChangeAspect="1"/>
          </p:cNvPicPr>
          <p:nvPr>
            <p:ph sz="quarter" idx="15"/>
          </p:nvPr>
        </p:nvPicPr>
        <p:blipFill>
          <a:blip r:embed="rId4"/>
          <a:stretch>
            <a:fillRect/>
          </a:stretch>
        </p:blipFill>
        <p:spPr>
          <a:xfrm>
            <a:off x="5383190" y="3678748"/>
            <a:ext cx="3461927" cy="1672376"/>
          </a:xfrm>
          <a:prstGeom prst="rect">
            <a:avLst/>
          </a:prstGeom>
        </p:spPr>
      </p:pic>
    </p:spTree>
    <p:extLst>
      <p:ext uri="{BB962C8B-B14F-4D97-AF65-F5344CB8AC3E}">
        <p14:creationId xmlns:p14="http://schemas.microsoft.com/office/powerpoint/2010/main" val="31969217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Amylose</a:t>
            </a:r>
          </a:p>
        </p:txBody>
      </p:sp>
      <p:sp>
        <p:nvSpPr>
          <p:cNvPr id="3" name="Content Placeholder 2"/>
          <p:cNvSpPr>
            <a:spLocks noGrp="1"/>
          </p:cNvSpPr>
          <p:nvPr>
            <p:ph sz="quarter" idx="13"/>
          </p:nvPr>
        </p:nvSpPr>
        <p:spPr>
          <a:xfrm>
            <a:off x="457200" y="1556327"/>
            <a:ext cx="4787900" cy="999548"/>
          </a:xfrm>
        </p:spPr>
        <p:txBody>
          <a:bodyPr/>
          <a:lstStyle/>
          <a:p>
            <a:pPr marL="432" indent="0">
              <a:buNone/>
            </a:pPr>
            <a:r>
              <a:rPr lang="en-US" b="1" dirty="0"/>
              <a:t>Amylose</a:t>
            </a:r>
          </a:p>
          <a:p>
            <a:r>
              <a:rPr lang="en-US" dirty="0"/>
              <a:t>makes up about 20% of starch</a:t>
            </a:r>
          </a:p>
        </p:txBody>
      </p:sp>
      <p:sp>
        <p:nvSpPr>
          <p:cNvPr id="4" name="Content Placeholder 3"/>
          <p:cNvSpPr>
            <a:spLocks noGrp="1"/>
          </p:cNvSpPr>
          <p:nvPr>
            <p:ph sz="quarter" idx="14"/>
          </p:nvPr>
        </p:nvSpPr>
        <p:spPr>
          <a:xfrm>
            <a:off x="457200" y="2667000"/>
            <a:ext cx="3517900" cy="419100"/>
          </a:xfrm>
        </p:spPr>
        <p:txBody>
          <a:bodyPr/>
          <a:lstStyle/>
          <a:p>
            <a:r>
              <a:rPr lang="en-US" dirty="0"/>
              <a:t>consists of 250 to 4000</a:t>
            </a:r>
            <a:endParaRPr lang="en-IN" dirty="0"/>
          </a:p>
        </p:txBody>
      </p:sp>
      <p:graphicFrame>
        <p:nvGraphicFramePr>
          <p:cNvPr id="13" name="Object 12" descr="alpha"/>
          <p:cNvGraphicFramePr>
            <a:graphicFrameLocks noChangeAspect="1"/>
          </p:cNvGraphicFramePr>
          <p:nvPr>
            <p:extLst/>
          </p:nvPr>
        </p:nvGraphicFramePr>
        <p:xfrm>
          <a:off x="4083050" y="2726527"/>
          <a:ext cx="488950" cy="300355"/>
        </p:xfrm>
        <a:graphic>
          <a:graphicData uri="http://schemas.openxmlformats.org/presentationml/2006/ole">
            <mc:AlternateContent xmlns:mc="http://schemas.openxmlformats.org/markup-compatibility/2006">
              <mc:Choice xmlns:v="urn:schemas-microsoft-com:vml" Requires="v">
                <p:oleObj spid="_x0000_s34820" name="Equation" r:id="rId3" imgW="228600" imgH="139680" progId="Equation.DSMT4">
                  <p:embed/>
                </p:oleObj>
              </mc:Choice>
              <mc:Fallback>
                <p:oleObj name="Equation" r:id="rId3" imgW="228600" imgH="139680" progId="Equation.DSMT4">
                  <p:embed/>
                  <p:pic>
                    <p:nvPicPr>
                      <p:cNvPr id="13" name="Object 12" descr="alpha"/>
                      <p:cNvPicPr/>
                      <p:nvPr/>
                    </p:nvPicPr>
                    <p:blipFill>
                      <a:blip r:embed="rId4"/>
                      <a:stretch>
                        <a:fillRect/>
                      </a:stretch>
                    </p:blipFill>
                    <p:spPr>
                      <a:xfrm>
                        <a:off x="4083050" y="2726527"/>
                        <a:ext cx="488950" cy="300355"/>
                      </a:xfrm>
                      <a:prstGeom prst="rect">
                        <a:avLst/>
                      </a:prstGeom>
                    </p:spPr>
                  </p:pic>
                </p:oleObj>
              </mc:Fallback>
            </mc:AlternateContent>
          </a:graphicData>
        </a:graphic>
      </p:graphicFrame>
      <p:sp>
        <p:nvSpPr>
          <p:cNvPr id="5" name="Content Placeholder 4"/>
          <p:cNvSpPr>
            <a:spLocks noGrp="1"/>
          </p:cNvSpPr>
          <p:nvPr>
            <p:ph sz="quarter" idx="15"/>
          </p:nvPr>
        </p:nvSpPr>
        <p:spPr>
          <a:xfrm>
            <a:off x="4679951" y="2667001"/>
            <a:ext cx="3079750" cy="419100"/>
          </a:xfrm>
        </p:spPr>
        <p:txBody>
          <a:bodyPr/>
          <a:lstStyle/>
          <a:p>
            <a:pPr marL="432" indent="0">
              <a:buNone/>
            </a:pPr>
            <a:r>
              <a:rPr lang="en-US" cap="small" dirty="0"/>
              <a:t>D</a:t>
            </a:r>
            <a:r>
              <a:rPr lang="en-US" dirty="0"/>
              <a:t>-glucose molecules</a:t>
            </a:r>
            <a:endParaRPr lang="en-IN" dirty="0"/>
          </a:p>
        </p:txBody>
      </p:sp>
      <p:sp>
        <p:nvSpPr>
          <p:cNvPr id="6" name="Content Placeholder 5"/>
          <p:cNvSpPr>
            <a:spLocks noGrp="1"/>
          </p:cNvSpPr>
          <p:nvPr>
            <p:ph sz="quarter" idx="16"/>
          </p:nvPr>
        </p:nvSpPr>
        <p:spPr>
          <a:xfrm>
            <a:off x="457201" y="3159125"/>
            <a:ext cx="2222500" cy="422275"/>
          </a:xfrm>
        </p:spPr>
        <p:txBody>
          <a:bodyPr/>
          <a:lstStyle/>
          <a:p>
            <a:pPr marL="255600" indent="0">
              <a:buNone/>
            </a:pPr>
            <a:r>
              <a:rPr lang="en-US" dirty="0"/>
              <a:t>connected by</a:t>
            </a:r>
            <a:endParaRPr lang="en-IN" dirty="0"/>
          </a:p>
        </p:txBody>
      </p:sp>
      <p:graphicFrame>
        <p:nvGraphicFramePr>
          <p:cNvPr id="14" name="Object 13" descr="alpha - 1,"/>
          <p:cNvGraphicFramePr>
            <a:graphicFrameLocks noChangeAspect="1"/>
          </p:cNvGraphicFramePr>
          <p:nvPr>
            <p:extLst/>
          </p:nvPr>
        </p:nvGraphicFramePr>
        <p:xfrm>
          <a:off x="2755901" y="3159125"/>
          <a:ext cx="788988" cy="409575"/>
        </p:xfrm>
        <a:graphic>
          <a:graphicData uri="http://schemas.openxmlformats.org/presentationml/2006/ole">
            <mc:AlternateContent xmlns:mc="http://schemas.openxmlformats.org/markup-compatibility/2006">
              <mc:Choice xmlns:v="urn:schemas-microsoft-com:vml" Requires="v">
                <p:oleObj spid="_x0000_s34821" name="Equation" r:id="rId5" imgW="368280" imgH="190440" progId="Equation.DSMT4">
                  <p:embed/>
                </p:oleObj>
              </mc:Choice>
              <mc:Fallback>
                <p:oleObj name="Equation" r:id="rId5" imgW="368280" imgH="190440" progId="Equation.DSMT4">
                  <p:embed/>
                  <p:pic>
                    <p:nvPicPr>
                      <p:cNvPr id="14" name="Object 13" descr="alpha - 1,"/>
                      <p:cNvPicPr/>
                      <p:nvPr/>
                    </p:nvPicPr>
                    <p:blipFill>
                      <a:blip r:embed="rId6"/>
                      <a:stretch>
                        <a:fillRect/>
                      </a:stretch>
                    </p:blipFill>
                    <p:spPr>
                      <a:xfrm>
                        <a:off x="2755901" y="3159125"/>
                        <a:ext cx="788988" cy="409575"/>
                      </a:xfrm>
                      <a:prstGeom prst="rect">
                        <a:avLst/>
                      </a:prstGeom>
                    </p:spPr>
                  </p:pic>
                </p:oleObj>
              </mc:Fallback>
            </mc:AlternateContent>
          </a:graphicData>
        </a:graphic>
      </p:graphicFrame>
      <p:sp>
        <p:nvSpPr>
          <p:cNvPr id="7" name="Content Placeholder 6"/>
          <p:cNvSpPr>
            <a:spLocks noGrp="1"/>
          </p:cNvSpPr>
          <p:nvPr>
            <p:ph sz="quarter" idx="17"/>
          </p:nvPr>
        </p:nvSpPr>
        <p:spPr>
          <a:xfrm>
            <a:off x="3621089" y="3159126"/>
            <a:ext cx="4862512" cy="422274"/>
          </a:xfrm>
        </p:spPr>
        <p:txBody>
          <a:bodyPr/>
          <a:lstStyle/>
          <a:p>
            <a:pPr marL="432" indent="0">
              <a:buNone/>
            </a:pPr>
            <a:r>
              <a:rPr lang="en-US" dirty="0"/>
              <a:t>4-glycosidic bonds in a continuous</a:t>
            </a:r>
            <a:endParaRPr lang="en-IN" dirty="0"/>
          </a:p>
        </p:txBody>
      </p:sp>
      <p:sp>
        <p:nvSpPr>
          <p:cNvPr id="8" name="Content Placeholder 7"/>
          <p:cNvSpPr>
            <a:spLocks noGrp="1"/>
          </p:cNvSpPr>
          <p:nvPr>
            <p:ph sz="quarter" idx="18"/>
          </p:nvPr>
        </p:nvSpPr>
        <p:spPr>
          <a:xfrm>
            <a:off x="457201" y="3654425"/>
            <a:ext cx="1219200" cy="422275"/>
          </a:xfrm>
        </p:spPr>
        <p:txBody>
          <a:bodyPr/>
          <a:lstStyle/>
          <a:p>
            <a:pPr marL="255600" indent="0">
              <a:buNone/>
            </a:pPr>
            <a:r>
              <a:rPr lang="en-US" dirty="0"/>
              <a:t>chain</a:t>
            </a:r>
            <a:endParaRPr lang="en-IN" dirty="0"/>
          </a:p>
        </p:txBody>
      </p:sp>
      <p:sp>
        <p:nvSpPr>
          <p:cNvPr id="9" name="Content Placeholder 8"/>
          <p:cNvSpPr>
            <a:spLocks noGrp="1"/>
          </p:cNvSpPr>
          <p:nvPr>
            <p:ph sz="quarter" idx="19"/>
          </p:nvPr>
        </p:nvSpPr>
        <p:spPr>
          <a:xfrm>
            <a:off x="457200" y="4256089"/>
            <a:ext cx="8232775" cy="855662"/>
          </a:xfrm>
        </p:spPr>
        <p:txBody>
          <a:bodyPr/>
          <a:lstStyle/>
          <a:p>
            <a:r>
              <a:rPr lang="en-US" dirty="0"/>
              <a:t>is called a straight-chain polymer even though the polymers of amylose are actually coiled in helical fashion</a:t>
            </a:r>
            <a:endParaRPr lang="en-IN" dirty="0"/>
          </a:p>
        </p:txBody>
      </p:sp>
    </p:spTree>
    <p:extLst>
      <p:ext uri="{BB962C8B-B14F-4D97-AF65-F5344CB8AC3E}">
        <p14:creationId xmlns:p14="http://schemas.microsoft.com/office/powerpoint/2010/main" val="1400797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Amylopectin</a:t>
            </a:r>
          </a:p>
        </p:txBody>
      </p:sp>
      <p:sp>
        <p:nvSpPr>
          <p:cNvPr id="3" name="Content Placeholder 2"/>
          <p:cNvSpPr>
            <a:spLocks noGrp="1"/>
          </p:cNvSpPr>
          <p:nvPr>
            <p:ph sz="quarter" idx="13"/>
          </p:nvPr>
        </p:nvSpPr>
        <p:spPr>
          <a:xfrm>
            <a:off x="457200" y="1556327"/>
            <a:ext cx="8229600" cy="1580573"/>
          </a:xfrm>
        </p:spPr>
        <p:txBody>
          <a:bodyPr/>
          <a:lstStyle/>
          <a:p>
            <a:pPr marL="432" indent="0">
              <a:buNone/>
            </a:pPr>
            <a:r>
              <a:rPr lang="en-US" b="1" dirty="0"/>
              <a:t>Amylopectin</a:t>
            </a:r>
          </a:p>
          <a:p>
            <a:r>
              <a:rPr lang="en-US" dirty="0"/>
              <a:t>makes up as much as 80% of starch</a:t>
            </a:r>
          </a:p>
          <a:p>
            <a:r>
              <a:rPr lang="en-US" dirty="0"/>
              <a:t>is a branched-chain polysaccharide</a:t>
            </a:r>
          </a:p>
        </p:txBody>
      </p:sp>
      <p:sp>
        <p:nvSpPr>
          <p:cNvPr id="4" name="Content Placeholder 3"/>
          <p:cNvSpPr>
            <a:spLocks noGrp="1"/>
          </p:cNvSpPr>
          <p:nvPr>
            <p:ph sz="quarter" idx="14"/>
          </p:nvPr>
        </p:nvSpPr>
        <p:spPr>
          <a:xfrm>
            <a:off x="457200" y="3238501"/>
            <a:ext cx="6019800" cy="431800"/>
          </a:xfrm>
        </p:spPr>
        <p:txBody>
          <a:bodyPr/>
          <a:lstStyle/>
          <a:p>
            <a:r>
              <a:rPr lang="en-US" dirty="0"/>
              <a:t>contains glucose molecules connected by</a:t>
            </a:r>
            <a:endParaRPr lang="en-IN" dirty="0"/>
          </a:p>
        </p:txBody>
      </p:sp>
      <p:graphicFrame>
        <p:nvGraphicFramePr>
          <p:cNvPr id="13" name="Object 12" descr="alpha 1, 4 -and alpha - 1,"/>
          <p:cNvGraphicFramePr>
            <a:graphicFrameLocks noChangeAspect="1"/>
          </p:cNvGraphicFramePr>
          <p:nvPr>
            <p:extLst/>
          </p:nvPr>
        </p:nvGraphicFramePr>
        <p:xfrm>
          <a:off x="6557963" y="3230563"/>
          <a:ext cx="2325687" cy="396875"/>
        </p:xfrm>
        <a:graphic>
          <a:graphicData uri="http://schemas.openxmlformats.org/presentationml/2006/ole">
            <mc:AlternateContent xmlns:mc="http://schemas.openxmlformats.org/markup-compatibility/2006">
              <mc:Choice xmlns:v="urn:schemas-microsoft-com:vml" Requires="v">
                <p:oleObj spid="_x0000_s35843" name="Equation" r:id="rId3" imgW="1193760" imgH="203040" progId="Equation.DSMT4">
                  <p:embed/>
                </p:oleObj>
              </mc:Choice>
              <mc:Fallback>
                <p:oleObj name="Equation" r:id="rId3" imgW="1193760" imgH="203040" progId="Equation.DSMT4">
                  <p:embed/>
                  <p:pic>
                    <p:nvPicPr>
                      <p:cNvPr id="13" name="Object 12" descr="alpha 1, 4 -and alpha - 1,"/>
                      <p:cNvPicPr/>
                      <p:nvPr/>
                    </p:nvPicPr>
                    <p:blipFill>
                      <a:blip r:embed="rId4"/>
                      <a:stretch>
                        <a:fillRect/>
                      </a:stretch>
                    </p:blipFill>
                    <p:spPr>
                      <a:xfrm>
                        <a:off x="6557963" y="3230563"/>
                        <a:ext cx="2325687" cy="396875"/>
                      </a:xfrm>
                      <a:prstGeom prst="rect">
                        <a:avLst/>
                      </a:prstGeom>
                    </p:spPr>
                  </p:pic>
                </p:oleObj>
              </mc:Fallback>
            </mc:AlternateContent>
          </a:graphicData>
        </a:graphic>
      </p:graphicFrame>
      <p:sp>
        <p:nvSpPr>
          <p:cNvPr id="5" name="Content Placeholder 4"/>
          <p:cNvSpPr>
            <a:spLocks noGrp="1"/>
          </p:cNvSpPr>
          <p:nvPr>
            <p:ph sz="quarter" idx="15"/>
          </p:nvPr>
        </p:nvSpPr>
        <p:spPr>
          <a:xfrm>
            <a:off x="457201" y="3771903"/>
            <a:ext cx="3086100" cy="431798"/>
          </a:xfrm>
        </p:spPr>
        <p:txBody>
          <a:bodyPr/>
          <a:lstStyle/>
          <a:p>
            <a:pPr marL="255600" indent="0">
              <a:buNone/>
            </a:pPr>
            <a:r>
              <a:rPr lang="en-US" dirty="0"/>
              <a:t>6- </a:t>
            </a:r>
            <a:r>
              <a:rPr lang="en-US" dirty="0" err="1"/>
              <a:t>glycosidic</a:t>
            </a:r>
            <a:r>
              <a:rPr lang="en-US" dirty="0"/>
              <a:t> bonds</a:t>
            </a:r>
            <a:endParaRPr lang="en-IN" dirty="0"/>
          </a:p>
        </p:txBody>
      </p:sp>
      <p:sp>
        <p:nvSpPr>
          <p:cNvPr id="6" name="Content Placeholder 5"/>
          <p:cNvSpPr>
            <a:spLocks noGrp="1"/>
          </p:cNvSpPr>
          <p:nvPr>
            <p:ph sz="quarter" idx="16"/>
          </p:nvPr>
        </p:nvSpPr>
        <p:spPr>
          <a:xfrm>
            <a:off x="457200" y="4571999"/>
            <a:ext cx="8232775" cy="1219201"/>
          </a:xfrm>
        </p:spPr>
        <p:txBody>
          <a:bodyPr/>
          <a:lstStyle/>
          <a:p>
            <a:pPr marL="432" indent="0">
              <a:buNone/>
            </a:pPr>
            <a:r>
              <a:rPr lang="en-US" dirty="0"/>
              <a:t>Starches hydrolyze easily in water and acid to give smaller saccharides, called </a:t>
            </a:r>
            <a:r>
              <a:rPr lang="en-US" dirty="0" err="1"/>
              <a:t>dextrins</a:t>
            </a:r>
            <a:r>
              <a:rPr lang="en-US" dirty="0"/>
              <a:t>, which then hydrolyze to maltose and finally glucose.</a:t>
            </a:r>
            <a:endParaRPr lang="en-IN" dirty="0"/>
          </a:p>
        </p:txBody>
      </p:sp>
    </p:spTree>
    <p:extLst>
      <p:ext uri="{BB962C8B-B14F-4D97-AF65-F5344CB8AC3E}">
        <p14:creationId xmlns:p14="http://schemas.microsoft.com/office/powerpoint/2010/main" val="34323116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Glycogen</a:t>
            </a:r>
          </a:p>
        </p:txBody>
      </p:sp>
      <p:sp>
        <p:nvSpPr>
          <p:cNvPr id="3" name="Content Placeholder 2"/>
          <p:cNvSpPr>
            <a:spLocks noGrp="1"/>
          </p:cNvSpPr>
          <p:nvPr>
            <p:ph sz="quarter" idx="13"/>
          </p:nvPr>
        </p:nvSpPr>
        <p:spPr>
          <a:xfrm>
            <a:off x="457200" y="1556327"/>
            <a:ext cx="8229600" cy="2839461"/>
          </a:xfrm>
        </p:spPr>
        <p:txBody>
          <a:bodyPr/>
          <a:lstStyle/>
          <a:p>
            <a:pPr marL="432" indent="0">
              <a:buNone/>
            </a:pPr>
            <a:r>
              <a:rPr lang="en-US" b="1" dirty="0"/>
              <a:t>Glycogen</a:t>
            </a:r>
            <a:r>
              <a:rPr lang="en-US" dirty="0"/>
              <a:t> is</a:t>
            </a:r>
          </a:p>
          <a:p>
            <a:r>
              <a:rPr lang="en-US" dirty="0"/>
              <a:t>a polymer of glucose that is stored in the liver and muscle of animals</a:t>
            </a:r>
          </a:p>
          <a:p>
            <a:r>
              <a:rPr lang="en-US" dirty="0"/>
              <a:t>hydrolyzed in our cells at a rate that maintains the blood level of glucose and provides energy between meals</a:t>
            </a:r>
          </a:p>
          <a:p>
            <a:r>
              <a:rPr lang="en-US" dirty="0"/>
              <a:t>similar to amylopectin, but it is more highly branched</a:t>
            </a:r>
          </a:p>
        </p:txBody>
      </p:sp>
      <p:sp>
        <p:nvSpPr>
          <p:cNvPr id="4" name="Content Placeholder 3"/>
          <p:cNvSpPr>
            <a:spLocks noGrp="1"/>
          </p:cNvSpPr>
          <p:nvPr>
            <p:ph sz="quarter" idx="14"/>
          </p:nvPr>
        </p:nvSpPr>
        <p:spPr>
          <a:xfrm>
            <a:off x="457200" y="4639465"/>
            <a:ext cx="5994400" cy="427835"/>
          </a:xfrm>
        </p:spPr>
        <p:txBody>
          <a:bodyPr/>
          <a:lstStyle/>
          <a:p>
            <a:pPr marL="432" indent="0">
              <a:buNone/>
            </a:pPr>
            <a:r>
              <a:rPr lang="en-US" dirty="0"/>
              <a:t>The glucose units in glycogen are joined by</a:t>
            </a:r>
            <a:endParaRPr lang="en-IN" dirty="0"/>
          </a:p>
        </p:txBody>
      </p:sp>
      <p:graphicFrame>
        <p:nvGraphicFramePr>
          <p:cNvPr id="13" name="Object 12" descr="alpha - 1,"/>
          <p:cNvGraphicFramePr>
            <a:graphicFrameLocks noChangeAspect="1"/>
          </p:cNvGraphicFramePr>
          <p:nvPr>
            <p:extLst/>
          </p:nvPr>
        </p:nvGraphicFramePr>
        <p:xfrm>
          <a:off x="6580188" y="4654151"/>
          <a:ext cx="717550" cy="373062"/>
        </p:xfrm>
        <a:graphic>
          <a:graphicData uri="http://schemas.openxmlformats.org/presentationml/2006/ole">
            <mc:AlternateContent xmlns:mc="http://schemas.openxmlformats.org/markup-compatibility/2006">
              <mc:Choice xmlns:v="urn:schemas-microsoft-com:vml" Requires="v">
                <p:oleObj spid="_x0000_s36868" name="Equation" r:id="rId3" imgW="368280" imgH="190440" progId="Equation.DSMT4">
                  <p:embed/>
                </p:oleObj>
              </mc:Choice>
              <mc:Fallback>
                <p:oleObj name="Equation" r:id="rId3" imgW="368280" imgH="190440" progId="Equation.DSMT4">
                  <p:embed/>
                  <p:pic>
                    <p:nvPicPr>
                      <p:cNvPr id="13" name="Object 12" descr="alpha - 1,"/>
                      <p:cNvPicPr/>
                      <p:nvPr/>
                    </p:nvPicPr>
                    <p:blipFill>
                      <a:blip r:embed="rId4"/>
                      <a:stretch>
                        <a:fillRect/>
                      </a:stretch>
                    </p:blipFill>
                    <p:spPr>
                      <a:xfrm>
                        <a:off x="6580188" y="4654151"/>
                        <a:ext cx="717550" cy="373062"/>
                      </a:xfrm>
                      <a:prstGeom prst="rect">
                        <a:avLst/>
                      </a:prstGeom>
                    </p:spPr>
                  </p:pic>
                </p:oleObj>
              </mc:Fallback>
            </mc:AlternateContent>
          </a:graphicData>
        </a:graphic>
      </p:graphicFrame>
      <p:sp>
        <p:nvSpPr>
          <p:cNvPr id="5" name="Content Placeholder 4"/>
          <p:cNvSpPr>
            <a:spLocks noGrp="1"/>
          </p:cNvSpPr>
          <p:nvPr>
            <p:ph sz="quarter" idx="15"/>
          </p:nvPr>
        </p:nvSpPr>
        <p:spPr>
          <a:xfrm>
            <a:off x="457201" y="5149849"/>
            <a:ext cx="6350000" cy="412751"/>
          </a:xfrm>
        </p:spPr>
        <p:txBody>
          <a:bodyPr/>
          <a:lstStyle/>
          <a:p>
            <a:pPr marL="432" indent="0">
              <a:buNone/>
            </a:pPr>
            <a:r>
              <a:rPr lang="en-US" dirty="0"/>
              <a:t>4-glycosidic bonds, with branches attached by</a:t>
            </a:r>
            <a:endParaRPr lang="en-IN" dirty="0"/>
          </a:p>
        </p:txBody>
      </p:sp>
      <p:graphicFrame>
        <p:nvGraphicFramePr>
          <p:cNvPr id="14" name="Object 13" descr="alpha - 1,"/>
          <p:cNvGraphicFramePr>
            <a:graphicFrameLocks noChangeAspect="1"/>
          </p:cNvGraphicFramePr>
          <p:nvPr>
            <p:extLst/>
          </p:nvPr>
        </p:nvGraphicFramePr>
        <p:xfrm>
          <a:off x="6938963" y="5169693"/>
          <a:ext cx="717550" cy="373062"/>
        </p:xfrm>
        <a:graphic>
          <a:graphicData uri="http://schemas.openxmlformats.org/presentationml/2006/ole">
            <mc:AlternateContent xmlns:mc="http://schemas.openxmlformats.org/markup-compatibility/2006">
              <mc:Choice xmlns:v="urn:schemas-microsoft-com:vml" Requires="v">
                <p:oleObj spid="_x0000_s36869" name="Equation" r:id="rId5" imgW="368280" imgH="190440" progId="Equation.DSMT4">
                  <p:embed/>
                </p:oleObj>
              </mc:Choice>
              <mc:Fallback>
                <p:oleObj name="Equation" r:id="rId5" imgW="368280" imgH="190440" progId="Equation.DSMT4">
                  <p:embed/>
                  <p:pic>
                    <p:nvPicPr>
                      <p:cNvPr id="14" name="Object 13" descr="alpha - 1,"/>
                      <p:cNvPicPr/>
                      <p:nvPr/>
                    </p:nvPicPr>
                    <p:blipFill>
                      <a:blip r:embed="rId4"/>
                      <a:stretch>
                        <a:fillRect/>
                      </a:stretch>
                    </p:blipFill>
                    <p:spPr>
                      <a:xfrm>
                        <a:off x="6938963" y="5169693"/>
                        <a:ext cx="717550" cy="373062"/>
                      </a:xfrm>
                      <a:prstGeom prst="rect">
                        <a:avLst/>
                      </a:prstGeom>
                    </p:spPr>
                  </p:pic>
                </p:oleObj>
              </mc:Fallback>
            </mc:AlternateContent>
          </a:graphicData>
        </a:graphic>
      </p:graphicFrame>
      <p:sp>
        <p:nvSpPr>
          <p:cNvPr id="6" name="Content Placeholder 5"/>
          <p:cNvSpPr>
            <a:spLocks noGrp="1"/>
          </p:cNvSpPr>
          <p:nvPr>
            <p:ph sz="quarter" idx="16"/>
          </p:nvPr>
        </p:nvSpPr>
        <p:spPr>
          <a:xfrm>
            <a:off x="457201" y="5645148"/>
            <a:ext cx="7899400" cy="438151"/>
          </a:xfrm>
        </p:spPr>
        <p:txBody>
          <a:bodyPr/>
          <a:lstStyle/>
          <a:p>
            <a:pPr marL="432" indent="0">
              <a:buNone/>
            </a:pPr>
            <a:r>
              <a:rPr lang="en-US" dirty="0"/>
              <a:t>6-glycosidic bonds that occur every 10–15 glucose units.</a:t>
            </a:r>
            <a:endParaRPr lang="en-IN" dirty="0"/>
          </a:p>
        </p:txBody>
      </p:sp>
    </p:spTree>
    <p:extLst>
      <p:ext uri="{BB962C8B-B14F-4D97-AF65-F5344CB8AC3E}">
        <p14:creationId xmlns:p14="http://schemas.microsoft.com/office/powerpoint/2010/main" val="3353198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Cellulose </a:t>
            </a:r>
            <a:r>
              <a:rPr lang="en-IN" sz="2000" b="0" dirty="0"/>
              <a:t>(1 of 2)</a:t>
            </a:r>
            <a:endParaRPr lang="en-IN" dirty="0"/>
          </a:p>
        </p:txBody>
      </p:sp>
      <p:sp>
        <p:nvSpPr>
          <p:cNvPr id="3" name="Content Placeholder 2"/>
          <p:cNvSpPr>
            <a:spLocks noGrp="1"/>
          </p:cNvSpPr>
          <p:nvPr>
            <p:ph sz="quarter" idx="13"/>
          </p:nvPr>
        </p:nvSpPr>
        <p:spPr>
          <a:xfrm>
            <a:off x="457200" y="1556327"/>
            <a:ext cx="8229600" cy="945573"/>
          </a:xfrm>
        </p:spPr>
        <p:txBody>
          <a:bodyPr/>
          <a:lstStyle/>
          <a:p>
            <a:pPr marL="432" indent="0">
              <a:buNone/>
            </a:pPr>
            <a:r>
              <a:rPr lang="en-US" sz="2200" b="1" dirty="0"/>
              <a:t>Cellulose</a:t>
            </a:r>
            <a:r>
              <a:rPr lang="en-US" sz="2200" dirty="0"/>
              <a:t>, the major structural unit of wood,</a:t>
            </a:r>
          </a:p>
          <a:p>
            <a:r>
              <a:rPr lang="en-US" sz="2200" dirty="0"/>
              <a:t>is a polysaccharide of glucose units in unbranched chains with</a:t>
            </a:r>
            <a:endParaRPr lang="en-IN" sz="2200" dirty="0"/>
          </a:p>
        </p:txBody>
      </p:sp>
      <p:graphicFrame>
        <p:nvGraphicFramePr>
          <p:cNvPr id="13" name="Object 12" descr="beta - 1,"/>
          <p:cNvGraphicFramePr>
            <a:graphicFrameLocks noChangeAspect="1"/>
          </p:cNvGraphicFramePr>
          <p:nvPr>
            <p:extLst/>
          </p:nvPr>
        </p:nvGraphicFramePr>
        <p:xfrm>
          <a:off x="670434" y="2568255"/>
          <a:ext cx="672083" cy="373215"/>
        </p:xfrm>
        <a:graphic>
          <a:graphicData uri="http://schemas.openxmlformats.org/presentationml/2006/ole">
            <mc:AlternateContent xmlns:mc="http://schemas.openxmlformats.org/markup-compatibility/2006">
              <mc:Choice xmlns:v="urn:schemas-microsoft-com:vml" Requires="v">
                <p:oleObj spid="_x0000_s37892" name="Equation" r:id="rId3" imgW="368280" imgH="203040" progId="Equation.DSMT4">
                  <p:embed/>
                </p:oleObj>
              </mc:Choice>
              <mc:Fallback>
                <p:oleObj name="Equation" r:id="rId3" imgW="368280" imgH="203040" progId="Equation.DSMT4">
                  <p:embed/>
                  <p:pic>
                    <p:nvPicPr>
                      <p:cNvPr id="13" name="Object 12" descr="beta - 1,"/>
                      <p:cNvPicPr/>
                      <p:nvPr/>
                    </p:nvPicPr>
                    <p:blipFill>
                      <a:blip r:embed="rId4"/>
                      <a:stretch>
                        <a:fillRect/>
                      </a:stretch>
                    </p:blipFill>
                    <p:spPr>
                      <a:xfrm>
                        <a:off x="670434" y="2568255"/>
                        <a:ext cx="672083" cy="373215"/>
                      </a:xfrm>
                      <a:prstGeom prst="rect">
                        <a:avLst/>
                      </a:prstGeom>
                    </p:spPr>
                  </p:pic>
                </p:oleObj>
              </mc:Fallback>
            </mc:AlternateContent>
          </a:graphicData>
        </a:graphic>
      </p:graphicFrame>
      <p:sp>
        <p:nvSpPr>
          <p:cNvPr id="4" name="Content Placeholder 3"/>
          <p:cNvSpPr>
            <a:spLocks noGrp="1"/>
          </p:cNvSpPr>
          <p:nvPr>
            <p:ph sz="quarter" idx="14"/>
          </p:nvPr>
        </p:nvSpPr>
        <p:spPr>
          <a:xfrm>
            <a:off x="1447800" y="2568255"/>
            <a:ext cx="2476500" cy="373215"/>
          </a:xfrm>
        </p:spPr>
        <p:txBody>
          <a:bodyPr/>
          <a:lstStyle/>
          <a:p>
            <a:pPr marL="432" indent="0">
              <a:buNone/>
            </a:pPr>
            <a:r>
              <a:rPr lang="en-US" sz="2200" dirty="0"/>
              <a:t>4-glycosidic bonds</a:t>
            </a:r>
          </a:p>
        </p:txBody>
      </p:sp>
      <p:sp>
        <p:nvSpPr>
          <p:cNvPr id="5" name="Content Placeholder 4"/>
          <p:cNvSpPr>
            <a:spLocks noGrp="1"/>
          </p:cNvSpPr>
          <p:nvPr>
            <p:ph sz="quarter" idx="15"/>
          </p:nvPr>
        </p:nvSpPr>
        <p:spPr>
          <a:xfrm>
            <a:off x="457200" y="3047999"/>
            <a:ext cx="8232775" cy="2298701"/>
          </a:xfrm>
        </p:spPr>
        <p:txBody>
          <a:bodyPr/>
          <a:lstStyle/>
          <a:p>
            <a:r>
              <a:rPr lang="en-US" sz="2200" dirty="0"/>
              <a:t>cannot form hydrogen bonds with water; thus, it is insoluble in water</a:t>
            </a:r>
          </a:p>
          <a:p>
            <a:r>
              <a:rPr lang="en-US" sz="2200" dirty="0"/>
              <a:t>gives a rigid structure to the cell walls in wood and fiber</a:t>
            </a:r>
          </a:p>
          <a:p>
            <a:r>
              <a:rPr lang="en-US" sz="2200" dirty="0"/>
              <a:t>is more resistant to hydrolysis than are the starches</a:t>
            </a:r>
          </a:p>
          <a:p>
            <a:r>
              <a:rPr lang="en-US" sz="2200" dirty="0"/>
              <a:t>cannot be digested by humans because humans cannot break</a:t>
            </a:r>
            <a:endParaRPr lang="en-IN" sz="2200" dirty="0"/>
          </a:p>
        </p:txBody>
      </p:sp>
      <p:sp>
        <p:nvSpPr>
          <p:cNvPr id="6" name="Content Placeholder 5"/>
          <p:cNvSpPr>
            <a:spLocks noGrp="1"/>
          </p:cNvSpPr>
          <p:nvPr>
            <p:ph sz="quarter" idx="16"/>
          </p:nvPr>
        </p:nvSpPr>
        <p:spPr>
          <a:xfrm>
            <a:off x="457200" y="5453229"/>
            <a:ext cx="1117600" cy="376071"/>
          </a:xfrm>
        </p:spPr>
        <p:txBody>
          <a:bodyPr/>
          <a:lstStyle/>
          <a:p>
            <a:pPr marL="255600" indent="0">
              <a:buNone/>
            </a:pPr>
            <a:r>
              <a:rPr lang="en-US" sz="2200" dirty="0"/>
              <a:t>down</a:t>
            </a:r>
            <a:endParaRPr lang="en-IN" sz="2200" dirty="0"/>
          </a:p>
        </p:txBody>
      </p:sp>
      <p:graphicFrame>
        <p:nvGraphicFramePr>
          <p:cNvPr id="14" name="Object 13" descr="beta - 1,"/>
          <p:cNvGraphicFramePr>
            <a:graphicFrameLocks noChangeAspect="1"/>
          </p:cNvGraphicFramePr>
          <p:nvPr>
            <p:extLst/>
          </p:nvPr>
        </p:nvGraphicFramePr>
        <p:xfrm>
          <a:off x="1647317" y="5456085"/>
          <a:ext cx="672083" cy="373215"/>
        </p:xfrm>
        <a:graphic>
          <a:graphicData uri="http://schemas.openxmlformats.org/presentationml/2006/ole">
            <mc:AlternateContent xmlns:mc="http://schemas.openxmlformats.org/markup-compatibility/2006">
              <mc:Choice xmlns:v="urn:schemas-microsoft-com:vml" Requires="v">
                <p:oleObj spid="_x0000_s37893" name="Equation" r:id="rId5" imgW="368280" imgH="203040" progId="Equation.DSMT4">
                  <p:embed/>
                </p:oleObj>
              </mc:Choice>
              <mc:Fallback>
                <p:oleObj name="Equation" r:id="rId5" imgW="368280" imgH="203040" progId="Equation.DSMT4">
                  <p:embed/>
                  <p:pic>
                    <p:nvPicPr>
                      <p:cNvPr id="14" name="Object 13" descr="beta - 1,"/>
                      <p:cNvPicPr/>
                      <p:nvPr/>
                    </p:nvPicPr>
                    <p:blipFill>
                      <a:blip r:embed="rId4"/>
                      <a:stretch>
                        <a:fillRect/>
                      </a:stretch>
                    </p:blipFill>
                    <p:spPr>
                      <a:xfrm>
                        <a:off x="1647317" y="5456085"/>
                        <a:ext cx="672083" cy="373215"/>
                      </a:xfrm>
                      <a:prstGeom prst="rect">
                        <a:avLst/>
                      </a:prstGeom>
                    </p:spPr>
                  </p:pic>
                </p:oleObj>
              </mc:Fallback>
            </mc:AlternateContent>
          </a:graphicData>
        </a:graphic>
      </p:graphicFrame>
      <p:sp>
        <p:nvSpPr>
          <p:cNvPr id="7" name="Content Placeholder 6"/>
          <p:cNvSpPr>
            <a:spLocks noGrp="1"/>
          </p:cNvSpPr>
          <p:nvPr>
            <p:ph sz="quarter" idx="17"/>
          </p:nvPr>
        </p:nvSpPr>
        <p:spPr>
          <a:xfrm>
            <a:off x="2469407" y="5453229"/>
            <a:ext cx="2459483" cy="376071"/>
          </a:xfrm>
        </p:spPr>
        <p:txBody>
          <a:bodyPr/>
          <a:lstStyle/>
          <a:p>
            <a:pPr marL="432" indent="0">
              <a:buNone/>
            </a:pPr>
            <a:r>
              <a:rPr lang="en-US" sz="2200" dirty="0"/>
              <a:t>4-glycosidic bonds</a:t>
            </a:r>
            <a:endParaRPr lang="en-IN" sz="2200" dirty="0"/>
          </a:p>
        </p:txBody>
      </p:sp>
    </p:spTree>
    <p:extLst>
      <p:ext uri="{BB962C8B-B14F-4D97-AF65-F5344CB8AC3E}">
        <p14:creationId xmlns:p14="http://schemas.microsoft.com/office/powerpoint/2010/main" val="3937041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Cellulose </a:t>
            </a:r>
            <a:r>
              <a:rPr lang="en-IN" sz="2000" b="0" dirty="0"/>
              <a:t>(2 of 2)</a:t>
            </a:r>
            <a:endParaRPr lang="en-IN" dirty="0"/>
          </a:p>
        </p:txBody>
      </p:sp>
      <p:pic>
        <p:nvPicPr>
          <p:cNvPr id="14" name="Content Placeholder 13" descr="The molecular model shows beta, 1 to 4, glycosidic bonds between monomer glucose units. For long description in Notes pane, press F6.">
            <a:extLst>
              <a:ext uri="{FF2B5EF4-FFF2-40B4-BE49-F238E27FC236}">
                <a16:creationId xmlns:a16="http://schemas.microsoft.com/office/drawing/2014/main" id="{7ECD6654-F935-4434-A167-00865726115B}"/>
              </a:ext>
            </a:extLst>
          </p:cNvPr>
          <p:cNvPicPr>
            <a:picLocks noGrp="1" noChangeAspect="1"/>
          </p:cNvPicPr>
          <p:nvPr>
            <p:ph sz="quarter" idx="13"/>
          </p:nvPr>
        </p:nvPicPr>
        <p:blipFill>
          <a:blip r:embed="rId3"/>
          <a:stretch>
            <a:fillRect/>
          </a:stretch>
        </p:blipFill>
        <p:spPr>
          <a:xfrm>
            <a:off x="1000539" y="1555750"/>
            <a:ext cx="7142921" cy="4468813"/>
          </a:xfrm>
          <a:prstGeom prst="rect">
            <a:avLst/>
          </a:prstGeom>
        </p:spPr>
      </p:pic>
    </p:spTree>
    <p:extLst>
      <p:ext uri="{BB962C8B-B14F-4D97-AF65-F5344CB8AC3E}">
        <p14:creationId xmlns:p14="http://schemas.microsoft.com/office/powerpoint/2010/main" val="4215703818"/>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Props1.xml><?xml version="1.0" encoding="utf-8"?>
<ds:datastoreItem xmlns:ds="http://schemas.openxmlformats.org/officeDocument/2006/customXml" ds:itemID="{00E52957-E814-4D0C-9431-157084DA33A1}">
  <ds:schemaRefs>
    <ds:schemaRef ds:uri="http://schemas.microsoft.com/sharepoint/v3/contenttype/forms"/>
  </ds:schemaRefs>
</ds:datastoreItem>
</file>

<file path=customXml/itemProps2.xml><?xml version="1.0" encoding="utf-8"?>
<ds:datastoreItem xmlns:ds="http://schemas.openxmlformats.org/officeDocument/2006/customXml" ds:itemID="{A9968242-9883-4D94-8AE7-4B428622DD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DA21BC-2D59-4319-92DC-9EAA4D2AFF7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125ffc9-2c56-435e-8267-1393444907b2"/>
    <ds:schemaRef ds:uri="7c1bd8dc-4e40-424f-a15f-9ffcd522197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35613</TotalTime>
  <Words>12458</Words>
  <Application>Microsoft Office PowerPoint</Application>
  <PresentationFormat>On-screen Show (4:3)</PresentationFormat>
  <Paragraphs>771</Paragraphs>
  <Slides>102</Slides>
  <Notes>45</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102</vt:i4>
      </vt:variant>
    </vt:vector>
  </HeadingPairs>
  <TitlesOfParts>
    <vt:vector size="112" baseType="lpstr">
      <vt:lpstr>ＭＳ Ｐゴシック</vt:lpstr>
      <vt:lpstr>Arial</vt:lpstr>
      <vt:lpstr>Calibri</vt:lpstr>
      <vt:lpstr>Noto Sans Symbols</vt:lpstr>
      <vt:lpstr>Times New Roman</vt:lpstr>
      <vt:lpstr>Verdana</vt:lpstr>
      <vt:lpstr>508 Lecture</vt:lpstr>
      <vt:lpstr>2_508 Lecture</vt:lpstr>
      <vt:lpstr>1_508 Lecture</vt:lpstr>
      <vt:lpstr>Equation</vt:lpstr>
      <vt:lpstr>Chemistry: An Introduction to General, Organic, and Biological Chemistry</vt:lpstr>
      <vt:lpstr>Carbohydrates (1 of 2)</vt:lpstr>
      <vt:lpstr>13.1 Carbohydrates</vt:lpstr>
      <vt:lpstr>Carbohydrates (2 of 2)</vt:lpstr>
      <vt:lpstr>Types of Carbohydrates</vt:lpstr>
      <vt:lpstr>Monosaccharides</vt:lpstr>
      <vt:lpstr>Types of Monosaccharides (1 of 2)</vt:lpstr>
      <vt:lpstr>Types of Monosaccharides (2 of 2)</vt:lpstr>
      <vt:lpstr>Learning Check</vt:lpstr>
      <vt:lpstr>Solution</vt:lpstr>
      <vt:lpstr>13.2 Chiral Molecules</vt:lpstr>
      <vt:lpstr>Structural Isomers</vt:lpstr>
      <vt:lpstr>Stereoisomers</vt:lpstr>
      <vt:lpstr>Chirality</vt:lpstr>
      <vt:lpstr>Everyday Objects, Chiral and Achiral</vt:lpstr>
      <vt:lpstr>Chiral Carbon Atoms (1 of 2)</vt:lpstr>
      <vt:lpstr>Chiral Carbon Atoms (2 of 2)</vt:lpstr>
      <vt:lpstr>Achiral Carbon Atoms</vt:lpstr>
      <vt:lpstr>Learning Check 1</vt:lpstr>
      <vt:lpstr>Solution 1</vt:lpstr>
      <vt:lpstr>Drawing Fischer Projections</vt:lpstr>
      <vt:lpstr>Chiral Carbon, Fischer Projections</vt:lpstr>
      <vt:lpstr>D and L Notations</vt:lpstr>
      <vt:lpstr>Learning Check 2</vt:lpstr>
      <vt:lpstr>Solution 2</vt:lpstr>
      <vt:lpstr>Learning Check 3</vt:lpstr>
      <vt:lpstr>Solution 3</vt:lpstr>
      <vt:lpstr>Chemistry Link to Health: Enantiomers in Biological Systems (1 of 4)</vt:lpstr>
      <vt:lpstr>Chemistry Link to Health: Enantiomers in Biological Systems (2 of 4)</vt:lpstr>
      <vt:lpstr>Chemistry Link to Health: Enantiomers in Biological Systems (3 of 4)</vt:lpstr>
      <vt:lpstr>Chemistry Link to Health: Enantiomers in Biological Systems (4 of 4)</vt:lpstr>
      <vt:lpstr>13.3 Fischer Projections of Monosaccharides</vt:lpstr>
      <vt:lpstr>Fischer Projections</vt:lpstr>
      <vt:lpstr>D and L Notations</vt:lpstr>
      <vt:lpstr>D and L Isomers of Monosaccharides</vt:lpstr>
      <vt:lpstr>Learning Check 1</vt:lpstr>
      <vt:lpstr>Solution 1 (1 of 2)</vt:lpstr>
      <vt:lpstr>Solution 1 (2 of 2)</vt:lpstr>
      <vt:lpstr>Learning Check 2</vt:lpstr>
      <vt:lpstr>Solution 2</vt:lpstr>
      <vt:lpstr>Glucose and Fructose (1 of 2)</vt:lpstr>
      <vt:lpstr>Glucose and Fructose (2 of 2)</vt:lpstr>
      <vt:lpstr>Galactose</vt:lpstr>
      <vt:lpstr>Chemistry Link to Health: Hyperglycemia and Hypoglycemia (1 of 3)</vt:lpstr>
      <vt:lpstr>Chemistry Link to Health: Hyperglycemia and Hypoglycemia (2 of 3)</vt:lpstr>
      <vt:lpstr>Chemistry Link to Health: Hyperglycemia and Hypoglycemia (3 of 3)</vt:lpstr>
      <vt:lpstr>Learning Check 3</vt:lpstr>
      <vt:lpstr>Solution 3</vt:lpstr>
      <vt:lpstr>13.4 Haworth Structures of Monosaccharides</vt:lpstr>
      <vt:lpstr>Cyclic Structure for Glucose (1 of 3)</vt:lpstr>
      <vt:lpstr>Cyclic Structure for Glucose (2 of 3)</vt:lpstr>
      <vt:lpstr>Cyclic Structure for Glucose (3 of 3)</vt:lpstr>
      <vt:lpstr>Mutarotation alpha    and beta     D- and -D -Glucose</vt:lpstr>
      <vt:lpstr>Haworth Structures of Fructose</vt:lpstr>
      <vt:lpstr>Learning Check 1</vt:lpstr>
      <vt:lpstr>Solution 1 (1 of 3)</vt:lpstr>
      <vt:lpstr>Solution 1 (2 of 3)</vt:lpstr>
      <vt:lpstr>Solution 1 (3 of 3)</vt:lpstr>
      <vt:lpstr>Chemical Properties of Monosaccharides</vt:lpstr>
      <vt:lpstr>Oxidation of Monosaccharides (1 of 2)</vt:lpstr>
      <vt:lpstr>Oxidation of Monosaccharides (2 of 2)</vt:lpstr>
      <vt:lpstr>Oxidation: Fructose to Glucose (1 of 2)</vt:lpstr>
      <vt:lpstr>Oxidation: Fructose to Glucose (2 of 2)</vt:lpstr>
      <vt:lpstr>Reduction of Monosaccharides</vt:lpstr>
      <vt:lpstr>Reducing Sugars</vt:lpstr>
      <vt:lpstr>Learning Check 1</vt:lpstr>
      <vt:lpstr>Solution 1</vt:lpstr>
      <vt:lpstr>Chemistry Link to Health: Glucose Testing (1 of 3)</vt:lpstr>
      <vt:lpstr>Chemistry Link to Health: Glucose Testing (2 of 3)</vt:lpstr>
      <vt:lpstr>Chemistry Link to Health: Glucose Testing (3 of 3)</vt:lpstr>
      <vt:lpstr>13.6 Disaccharides</vt:lpstr>
      <vt:lpstr>Disaccharides</vt:lpstr>
      <vt:lpstr>Maltose</vt:lpstr>
      <vt:lpstr>Formation of Maltose</vt:lpstr>
      <vt:lpstr>Lactose, Milk Sugar</vt:lpstr>
      <vt:lpstr>Lactose</vt:lpstr>
      <vt:lpstr>Sucrose, Table Sugar</vt:lpstr>
      <vt:lpstr>Sucrose</vt:lpstr>
      <vt:lpstr>Sweetness of Sweeteners (1 of 2)</vt:lpstr>
      <vt:lpstr>Sweetness of Sweeteners (2 of 2)</vt:lpstr>
      <vt:lpstr>Artificial Sweeteners: Sucralose</vt:lpstr>
      <vt:lpstr>Artificial Sweeteners: Aspartame</vt:lpstr>
      <vt:lpstr>Learning Check 1</vt:lpstr>
      <vt:lpstr>Solution 1</vt:lpstr>
      <vt:lpstr>Chemistry Link to Health: Blood Types (1 of 4)</vt:lpstr>
      <vt:lpstr>Chemistry Link to Health: Blood Types (2 of 4)</vt:lpstr>
      <vt:lpstr>Chemistry Link to Health: Blood Types (3 of 4)</vt:lpstr>
      <vt:lpstr>Chemistry Link to Health: Blood Types (4 of 4)</vt:lpstr>
      <vt:lpstr>Learning Check 2</vt:lpstr>
      <vt:lpstr>Solution 2 (1 of 2)</vt:lpstr>
      <vt:lpstr>Solution 2 (2 of 2)</vt:lpstr>
      <vt:lpstr>13.7 Polysaccharides</vt:lpstr>
      <vt:lpstr>Polysaccharides</vt:lpstr>
      <vt:lpstr>Polysaccharides: Amylose, Amylopectin</vt:lpstr>
      <vt:lpstr>Amylose</vt:lpstr>
      <vt:lpstr>Amylopectin</vt:lpstr>
      <vt:lpstr>Glycogen</vt:lpstr>
      <vt:lpstr>Cellulose (1 of 2)</vt:lpstr>
      <vt:lpstr>Cellulose (2 of 2)</vt:lpstr>
      <vt:lpstr>Learning Check</vt:lpstr>
      <vt:lpstr>Solution</vt:lpstr>
      <vt:lpstr>Carbohydrates—Concept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dc:description>
  <cp:lastModifiedBy>Mascotti, David P.</cp:lastModifiedBy>
  <cp:revision>549</cp:revision>
  <dcterms:modified xsi:type="dcterms:W3CDTF">2025-03-27T14:03:01Z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4920400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